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78" r:id="rId3"/>
    <p:sldId id="277" r:id="rId4"/>
    <p:sldId id="291" r:id="rId5"/>
    <p:sldId id="292" r:id="rId6"/>
    <p:sldId id="293" r:id="rId7"/>
    <p:sldId id="299" r:id="rId8"/>
    <p:sldId id="300" r:id="rId9"/>
    <p:sldId id="294" r:id="rId10"/>
    <p:sldId id="301" r:id="rId11"/>
    <p:sldId id="302" r:id="rId12"/>
    <p:sldId id="303" r:id="rId13"/>
    <p:sldId id="297" r:id="rId14"/>
    <p:sldId id="304" r:id="rId15"/>
  </p:sldIdLst>
  <p:sldSz cx="18288000" cy="10287000"/>
  <p:notesSz cx="6858000" cy="9144000"/>
  <p:embeddedFontLst>
    <p:embeddedFont>
      <p:font typeface="Bahnschrift Light SemiCondensed" panose="020B0502040204020203" pitchFamily="34" charset="0"/>
      <p:regular r:id="rId17"/>
    </p:embeddedFont>
    <p:embeddedFont>
      <p:font typeface="Century" panose="02040604050505020304" pitchFamily="18" charset="0"/>
      <p:regular r:id="rId18"/>
    </p:embeddedFont>
    <p:embeddedFont>
      <p:font typeface="DM Sans" pitchFamily="2" charset="0"/>
      <p:regular r:id="rId19"/>
      <p:bold r:id="rId20"/>
      <p:italic r:id="rId21"/>
      <p:boldItalic r:id="rId22"/>
    </p:embeddedFont>
    <p:embeddedFont>
      <p:font typeface="Handelson Four"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A6C6"/>
    <a:srgbClr val="4A7EBB"/>
    <a:srgbClr val="145DA0"/>
    <a:srgbClr val="C7D2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22" autoAdjust="0"/>
  </p:normalViewPr>
  <p:slideViewPr>
    <p:cSldViewPr>
      <p:cViewPr varScale="1">
        <p:scale>
          <a:sx n="52" d="100"/>
          <a:sy n="52" d="100"/>
        </p:scale>
        <p:origin x="317" y="72"/>
      </p:cViewPr>
      <p:guideLst>
        <p:guide orient="horz" pos="3240"/>
        <p:guide pos="57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58EC7D-EA73-4140-B887-D0D207B0DD1F}" type="datetimeFigureOut">
              <a:rPr lang="en-IN" smtClean="0"/>
              <a:t>12-01-2025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EE12C8-B134-447A-AEA6-23752E522047}" type="slidenum">
              <a:rPr lang="en-IN" smtClean="0"/>
              <a:t>‹#›</a:t>
            </a:fld>
            <a:endParaRPr lang="en-IN"/>
          </a:p>
        </p:txBody>
      </p:sp>
    </p:spTree>
    <p:extLst>
      <p:ext uri="{BB962C8B-B14F-4D97-AF65-F5344CB8AC3E}">
        <p14:creationId xmlns:p14="http://schemas.microsoft.com/office/powerpoint/2010/main" val="4288002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EE12C8-B134-447A-AEA6-23752E522047}" type="slidenum">
              <a:rPr lang="en-IN" smtClean="0"/>
              <a:t>3</a:t>
            </a:fld>
            <a:endParaRPr lang="en-IN"/>
          </a:p>
        </p:txBody>
      </p:sp>
    </p:spTree>
    <p:extLst>
      <p:ext uri="{BB962C8B-B14F-4D97-AF65-F5344CB8AC3E}">
        <p14:creationId xmlns:p14="http://schemas.microsoft.com/office/powerpoint/2010/main" val="1572494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BBD32D-390F-4B72-98B1-45DE9435F729}" type="slidenum">
              <a:rPr lang="en-IN" smtClean="0"/>
              <a:t>4</a:t>
            </a:fld>
            <a:endParaRPr lang="en-IN"/>
          </a:p>
        </p:txBody>
      </p:sp>
    </p:spTree>
    <p:extLst>
      <p:ext uri="{BB962C8B-B14F-4D97-AF65-F5344CB8AC3E}">
        <p14:creationId xmlns:p14="http://schemas.microsoft.com/office/powerpoint/2010/main" val="3821631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1EB7F-2EE4-5884-B2D8-49AC10FFCC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623A77-D7E0-8022-288B-577FA480D6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04FEF1-1B41-E15F-F7C9-43116BC75E8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DD9DF47-F06C-CEDA-2CFA-84426672485D}"/>
              </a:ext>
            </a:extLst>
          </p:cNvPr>
          <p:cNvSpPr>
            <a:spLocks noGrp="1"/>
          </p:cNvSpPr>
          <p:nvPr>
            <p:ph type="sldNum" sz="quarter" idx="5"/>
          </p:nvPr>
        </p:nvSpPr>
        <p:spPr/>
        <p:txBody>
          <a:bodyPr/>
          <a:lstStyle/>
          <a:p>
            <a:fld id="{0DBBD32D-390F-4B72-98B1-45DE9435F729}" type="slidenum">
              <a:rPr lang="en-IN" smtClean="0"/>
              <a:t>5</a:t>
            </a:fld>
            <a:endParaRPr lang="en-IN"/>
          </a:p>
        </p:txBody>
      </p:sp>
    </p:spTree>
    <p:extLst>
      <p:ext uri="{BB962C8B-B14F-4D97-AF65-F5344CB8AC3E}">
        <p14:creationId xmlns:p14="http://schemas.microsoft.com/office/powerpoint/2010/main" val="2000302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EE12C8-B134-447A-AEA6-23752E522047}" type="slidenum">
              <a:rPr lang="en-IN" smtClean="0"/>
              <a:t>6</a:t>
            </a:fld>
            <a:endParaRPr lang="en-IN"/>
          </a:p>
        </p:txBody>
      </p:sp>
    </p:spTree>
    <p:extLst>
      <p:ext uri="{BB962C8B-B14F-4D97-AF65-F5344CB8AC3E}">
        <p14:creationId xmlns:p14="http://schemas.microsoft.com/office/powerpoint/2010/main" val="1658233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EE12C8-B134-447A-AEA6-23752E522047}" type="slidenum">
              <a:rPr lang="en-IN" smtClean="0"/>
              <a:t>9</a:t>
            </a:fld>
            <a:endParaRPr lang="en-IN"/>
          </a:p>
        </p:txBody>
      </p:sp>
    </p:spTree>
    <p:extLst>
      <p:ext uri="{BB962C8B-B14F-4D97-AF65-F5344CB8AC3E}">
        <p14:creationId xmlns:p14="http://schemas.microsoft.com/office/powerpoint/2010/main" val="1908863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01DC6-17A2-24BF-0413-764C23E22D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976063-D086-14EC-8B94-DCBE791D32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02BB59-683A-201D-7944-4208731226F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C6CBB1-E03A-7410-246D-876E4FC6B8CE}"/>
              </a:ext>
            </a:extLst>
          </p:cNvPr>
          <p:cNvSpPr>
            <a:spLocks noGrp="1"/>
          </p:cNvSpPr>
          <p:nvPr>
            <p:ph type="sldNum" sz="quarter" idx="5"/>
          </p:nvPr>
        </p:nvSpPr>
        <p:spPr/>
        <p:txBody>
          <a:bodyPr/>
          <a:lstStyle/>
          <a:p>
            <a:fld id="{DCEE12C8-B134-447A-AEA6-23752E522047}" type="slidenum">
              <a:rPr lang="en-IN" smtClean="0"/>
              <a:t>10</a:t>
            </a:fld>
            <a:endParaRPr lang="en-IN"/>
          </a:p>
        </p:txBody>
      </p:sp>
    </p:spTree>
    <p:extLst>
      <p:ext uri="{BB962C8B-B14F-4D97-AF65-F5344CB8AC3E}">
        <p14:creationId xmlns:p14="http://schemas.microsoft.com/office/powerpoint/2010/main" val="2846204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AC0C8-290A-110F-E07D-808F2ABCB8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C0AD61-EF0A-42E8-ED87-12CFB148E5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4486A1-7589-6490-6B73-6FD26982A4F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D552408-ACD9-3DEE-9DB3-DC1C9552553A}"/>
              </a:ext>
            </a:extLst>
          </p:cNvPr>
          <p:cNvSpPr>
            <a:spLocks noGrp="1"/>
          </p:cNvSpPr>
          <p:nvPr>
            <p:ph type="sldNum" sz="quarter" idx="5"/>
          </p:nvPr>
        </p:nvSpPr>
        <p:spPr/>
        <p:txBody>
          <a:bodyPr/>
          <a:lstStyle/>
          <a:p>
            <a:fld id="{DCEE12C8-B134-447A-AEA6-23752E522047}" type="slidenum">
              <a:rPr lang="en-IN" smtClean="0"/>
              <a:t>11</a:t>
            </a:fld>
            <a:endParaRPr lang="en-IN"/>
          </a:p>
        </p:txBody>
      </p:sp>
    </p:spTree>
    <p:extLst>
      <p:ext uri="{BB962C8B-B14F-4D97-AF65-F5344CB8AC3E}">
        <p14:creationId xmlns:p14="http://schemas.microsoft.com/office/powerpoint/2010/main" val="2949800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7D2DD"/>
        </a:solidFill>
        <a:effectLst/>
      </p:bgPr>
    </p:bg>
    <p:spTree>
      <p:nvGrpSpPr>
        <p:cNvPr id="1" name=""/>
        <p:cNvGrpSpPr/>
        <p:nvPr/>
      </p:nvGrpSpPr>
      <p:grpSpPr>
        <a:xfrm>
          <a:off x="0" y="0"/>
          <a:ext cx="0" cy="0"/>
          <a:chOff x="0" y="0"/>
          <a:chExt cx="0" cy="0"/>
        </a:xfrm>
      </p:grpSpPr>
      <p:grpSp>
        <p:nvGrpSpPr>
          <p:cNvPr id="2" name="Group 2"/>
          <p:cNvGrpSpPr/>
          <p:nvPr/>
        </p:nvGrpSpPr>
        <p:grpSpPr>
          <a:xfrm rot="442244">
            <a:off x="-2544423" y="2782076"/>
            <a:ext cx="21652783" cy="9046791"/>
            <a:chOff x="0" y="0"/>
            <a:chExt cx="4216172" cy="1761567"/>
          </a:xfrm>
        </p:grpSpPr>
        <p:sp>
          <p:nvSpPr>
            <p:cNvPr id="3" name="Freeform 3"/>
            <p:cNvSpPr/>
            <p:nvPr/>
          </p:nvSpPr>
          <p:spPr>
            <a:xfrm>
              <a:off x="0" y="0"/>
              <a:ext cx="4216172" cy="1761567"/>
            </a:xfrm>
            <a:custGeom>
              <a:avLst/>
              <a:gdLst/>
              <a:ahLst/>
              <a:cxnLst/>
              <a:rect l="l" t="t" r="r" b="b"/>
              <a:pathLst>
                <a:path w="4216172" h="1761567">
                  <a:moveTo>
                    <a:pt x="0" y="0"/>
                  </a:moveTo>
                  <a:lnTo>
                    <a:pt x="4216172" y="0"/>
                  </a:lnTo>
                  <a:lnTo>
                    <a:pt x="4216172" y="1761567"/>
                  </a:lnTo>
                  <a:lnTo>
                    <a:pt x="0" y="1761567"/>
                  </a:lnTo>
                  <a:close/>
                </a:path>
              </a:pathLst>
            </a:custGeom>
            <a:solidFill>
              <a:srgbClr val="76A6C6"/>
            </a:solidFill>
          </p:spPr>
        </p:sp>
        <p:sp>
          <p:nvSpPr>
            <p:cNvPr id="4" name="TextBox 4"/>
            <p:cNvSpPr txBox="1"/>
            <p:nvPr/>
          </p:nvSpPr>
          <p:spPr>
            <a:xfrm>
              <a:off x="0" y="-9525"/>
              <a:ext cx="4216172" cy="1771092"/>
            </a:xfrm>
            <a:prstGeom prst="rect">
              <a:avLst/>
            </a:prstGeom>
          </p:spPr>
          <p:txBody>
            <a:bodyPr lIns="27052" tIns="27052" rIns="27052" bIns="27052" rtlCol="0" anchor="ctr"/>
            <a:lstStyle/>
            <a:p>
              <a:pPr algn="ctr">
                <a:lnSpc>
                  <a:spcPts val="1730"/>
                </a:lnSpc>
              </a:pPr>
              <a:endParaRPr/>
            </a:p>
          </p:txBody>
        </p:sp>
      </p:grpSp>
      <p:grpSp>
        <p:nvGrpSpPr>
          <p:cNvPr id="5" name="Group 5"/>
          <p:cNvGrpSpPr/>
          <p:nvPr/>
        </p:nvGrpSpPr>
        <p:grpSpPr>
          <a:xfrm rot="-419971">
            <a:off x="-1529420" y="7147120"/>
            <a:ext cx="21775227" cy="9046791"/>
            <a:chOff x="0" y="0"/>
            <a:chExt cx="4240014" cy="1761567"/>
          </a:xfrm>
        </p:grpSpPr>
        <p:sp>
          <p:nvSpPr>
            <p:cNvPr id="6" name="Freeform 6"/>
            <p:cNvSpPr/>
            <p:nvPr/>
          </p:nvSpPr>
          <p:spPr>
            <a:xfrm>
              <a:off x="0" y="0"/>
              <a:ext cx="4240014" cy="1761567"/>
            </a:xfrm>
            <a:custGeom>
              <a:avLst/>
              <a:gdLst/>
              <a:ahLst/>
              <a:cxnLst/>
              <a:rect l="l" t="t" r="r" b="b"/>
              <a:pathLst>
                <a:path w="4240014" h="1761567">
                  <a:moveTo>
                    <a:pt x="0" y="0"/>
                  </a:moveTo>
                  <a:lnTo>
                    <a:pt x="4240014" y="0"/>
                  </a:lnTo>
                  <a:lnTo>
                    <a:pt x="4240014" y="1761567"/>
                  </a:lnTo>
                  <a:lnTo>
                    <a:pt x="0" y="1761567"/>
                  </a:lnTo>
                  <a:close/>
                </a:path>
              </a:pathLst>
            </a:custGeom>
            <a:solidFill>
              <a:srgbClr val="28366E"/>
            </a:solidFill>
          </p:spPr>
        </p:sp>
        <p:sp>
          <p:nvSpPr>
            <p:cNvPr id="7" name="TextBox 7"/>
            <p:cNvSpPr txBox="1"/>
            <p:nvPr/>
          </p:nvSpPr>
          <p:spPr>
            <a:xfrm>
              <a:off x="0" y="-9525"/>
              <a:ext cx="4240014" cy="1771092"/>
            </a:xfrm>
            <a:prstGeom prst="rect">
              <a:avLst/>
            </a:prstGeom>
          </p:spPr>
          <p:txBody>
            <a:bodyPr lIns="27052" tIns="27052" rIns="27052" bIns="27052" rtlCol="0" anchor="ctr"/>
            <a:lstStyle/>
            <a:p>
              <a:pPr algn="ctr">
                <a:lnSpc>
                  <a:spcPts val="1730"/>
                </a:lnSpc>
              </a:pPr>
              <a:endParaRPr/>
            </a:p>
          </p:txBody>
        </p:sp>
      </p:grpSp>
      <p:sp>
        <p:nvSpPr>
          <p:cNvPr id="8" name="Freeform 8"/>
          <p:cNvSpPr/>
          <p:nvPr/>
        </p:nvSpPr>
        <p:spPr>
          <a:xfrm>
            <a:off x="16901490" y="2903560"/>
            <a:ext cx="2420546" cy="2099273"/>
          </a:xfrm>
          <a:custGeom>
            <a:avLst/>
            <a:gdLst/>
            <a:ahLst/>
            <a:cxnLst/>
            <a:rect l="l" t="t" r="r" b="b"/>
            <a:pathLst>
              <a:path w="2420546" h="2099273">
                <a:moveTo>
                  <a:pt x="0" y="0"/>
                </a:moveTo>
                <a:lnTo>
                  <a:pt x="2420545" y="0"/>
                </a:lnTo>
                <a:lnTo>
                  <a:pt x="2420545" y="2099273"/>
                </a:lnTo>
                <a:lnTo>
                  <a:pt x="0" y="20992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51016" y="5143500"/>
            <a:ext cx="1971896" cy="2302639"/>
          </a:xfrm>
          <a:custGeom>
            <a:avLst/>
            <a:gdLst/>
            <a:ahLst/>
            <a:cxnLst/>
            <a:rect l="l" t="t" r="r" b="b"/>
            <a:pathLst>
              <a:path w="1971896" h="2302639">
                <a:moveTo>
                  <a:pt x="0" y="0"/>
                </a:moveTo>
                <a:lnTo>
                  <a:pt x="1971896" y="0"/>
                </a:lnTo>
                <a:lnTo>
                  <a:pt x="1971896" y="2302639"/>
                </a:lnTo>
                <a:lnTo>
                  <a:pt x="0" y="23026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3625110" y="-866690"/>
            <a:ext cx="2231074" cy="2097210"/>
          </a:xfrm>
          <a:custGeom>
            <a:avLst/>
            <a:gdLst/>
            <a:ahLst/>
            <a:cxnLst/>
            <a:rect l="l" t="t" r="r" b="b"/>
            <a:pathLst>
              <a:path w="2231074" h="2097210">
                <a:moveTo>
                  <a:pt x="0" y="0"/>
                </a:moveTo>
                <a:lnTo>
                  <a:pt x="2231074" y="0"/>
                </a:lnTo>
                <a:lnTo>
                  <a:pt x="2231074" y="2097210"/>
                </a:lnTo>
                <a:lnTo>
                  <a:pt x="0" y="20972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1" name="Group 11"/>
          <p:cNvGrpSpPr/>
          <p:nvPr/>
        </p:nvGrpSpPr>
        <p:grpSpPr>
          <a:xfrm>
            <a:off x="2431816" y="1544086"/>
            <a:ext cx="13424368" cy="7198829"/>
            <a:chOff x="0" y="0"/>
            <a:chExt cx="2405495" cy="1289949"/>
          </a:xfrm>
        </p:grpSpPr>
        <p:sp>
          <p:nvSpPr>
            <p:cNvPr id="12" name="Freeform 12"/>
            <p:cNvSpPr/>
            <p:nvPr/>
          </p:nvSpPr>
          <p:spPr>
            <a:xfrm>
              <a:off x="0" y="0"/>
              <a:ext cx="2405495" cy="1289949"/>
            </a:xfrm>
            <a:custGeom>
              <a:avLst/>
              <a:gdLst/>
              <a:ahLst/>
              <a:cxnLst/>
              <a:rect l="l" t="t" r="r" b="b"/>
              <a:pathLst>
                <a:path w="2405495" h="1289949">
                  <a:moveTo>
                    <a:pt x="12688" y="0"/>
                  </a:moveTo>
                  <a:lnTo>
                    <a:pt x="2392808" y="0"/>
                  </a:lnTo>
                  <a:cubicBezTo>
                    <a:pt x="2396173" y="0"/>
                    <a:pt x="2399400" y="1337"/>
                    <a:pt x="2401779" y="3716"/>
                  </a:cubicBezTo>
                  <a:cubicBezTo>
                    <a:pt x="2404158" y="6095"/>
                    <a:pt x="2405495" y="9323"/>
                    <a:pt x="2405495" y="12688"/>
                  </a:cubicBezTo>
                  <a:lnTo>
                    <a:pt x="2405495" y="1277261"/>
                  </a:lnTo>
                  <a:cubicBezTo>
                    <a:pt x="2405495" y="1284269"/>
                    <a:pt x="2399815" y="1289949"/>
                    <a:pt x="2392808" y="1289949"/>
                  </a:cubicBezTo>
                  <a:lnTo>
                    <a:pt x="12688" y="1289949"/>
                  </a:lnTo>
                  <a:cubicBezTo>
                    <a:pt x="5680" y="1289949"/>
                    <a:pt x="0" y="1284269"/>
                    <a:pt x="0" y="1277261"/>
                  </a:cubicBezTo>
                  <a:lnTo>
                    <a:pt x="0" y="12688"/>
                  </a:lnTo>
                  <a:cubicBezTo>
                    <a:pt x="0" y="5680"/>
                    <a:pt x="5680" y="0"/>
                    <a:pt x="12688" y="0"/>
                  </a:cubicBezTo>
                  <a:close/>
                </a:path>
              </a:pathLst>
            </a:custGeom>
            <a:solidFill>
              <a:srgbClr val="FAFAF2"/>
            </a:solidFill>
            <a:ln w="38100" cap="rnd">
              <a:solidFill>
                <a:srgbClr val="28366E"/>
              </a:solidFill>
              <a:prstDash val="sysDot"/>
              <a:round/>
            </a:ln>
          </p:spPr>
        </p:sp>
        <p:sp>
          <p:nvSpPr>
            <p:cNvPr id="13" name="TextBox 13"/>
            <p:cNvSpPr txBox="1"/>
            <p:nvPr/>
          </p:nvSpPr>
          <p:spPr>
            <a:xfrm>
              <a:off x="0" y="-28575"/>
              <a:ext cx="2405495" cy="1318524"/>
            </a:xfrm>
            <a:prstGeom prst="rect">
              <a:avLst/>
            </a:prstGeom>
          </p:spPr>
          <p:txBody>
            <a:bodyPr lIns="50800" tIns="50800" rIns="50800" bIns="50800" rtlCol="0" anchor="ctr"/>
            <a:lstStyle/>
            <a:p>
              <a:pPr algn="ctr">
                <a:lnSpc>
                  <a:spcPts val="3249"/>
                </a:lnSpc>
              </a:pPr>
              <a:endParaRPr/>
            </a:p>
          </p:txBody>
        </p:sp>
      </p:grpSp>
      <p:sp>
        <p:nvSpPr>
          <p:cNvPr id="15" name="TextBox 15"/>
          <p:cNvSpPr txBox="1"/>
          <p:nvPr/>
        </p:nvSpPr>
        <p:spPr>
          <a:xfrm>
            <a:off x="3309676" y="1673513"/>
            <a:ext cx="11668648" cy="3677031"/>
          </a:xfrm>
          <a:prstGeom prst="rect">
            <a:avLst/>
          </a:prstGeom>
        </p:spPr>
        <p:txBody>
          <a:bodyPr lIns="0" tIns="0" rIns="0" bIns="0" rtlCol="0" anchor="t">
            <a:spAutoFit/>
          </a:bodyPr>
          <a:lstStyle/>
          <a:p>
            <a:pPr algn="ctr">
              <a:lnSpc>
                <a:spcPts val="15000"/>
              </a:lnSpc>
            </a:pPr>
            <a:r>
              <a:rPr lang="en-US" sz="10400" spc="-300" dirty="0">
                <a:solidFill>
                  <a:srgbClr val="28366E"/>
                </a:solidFill>
                <a:latin typeface="Handelson Four"/>
                <a:ea typeface="Handelson Four"/>
                <a:cs typeface="Handelson Four"/>
                <a:sym typeface="Handelson Four"/>
              </a:rPr>
              <a:t>“Identifying Genes Influencing Phenotype”</a:t>
            </a:r>
          </a:p>
        </p:txBody>
      </p:sp>
      <p:sp>
        <p:nvSpPr>
          <p:cNvPr id="17" name="Freeform 17"/>
          <p:cNvSpPr/>
          <p:nvPr/>
        </p:nvSpPr>
        <p:spPr>
          <a:xfrm>
            <a:off x="7501057" y="-1080431"/>
            <a:ext cx="2775159" cy="2310950"/>
          </a:xfrm>
          <a:custGeom>
            <a:avLst/>
            <a:gdLst/>
            <a:ahLst/>
            <a:cxnLst/>
            <a:rect l="l" t="t" r="r" b="b"/>
            <a:pathLst>
              <a:path w="2775159" h="2310950">
                <a:moveTo>
                  <a:pt x="0" y="0"/>
                </a:moveTo>
                <a:lnTo>
                  <a:pt x="2775158" y="0"/>
                </a:lnTo>
                <a:lnTo>
                  <a:pt x="2775158" y="2310951"/>
                </a:lnTo>
                <a:lnTo>
                  <a:pt x="0" y="23109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8281969" y="8947502"/>
            <a:ext cx="2894789" cy="2678996"/>
          </a:xfrm>
          <a:custGeom>
            <a:avLst/>
            <a:gdLst/>
            <a:ahLst/>
            <a:cxnLst/>
            <a:rect l="l" t="t" r="r" b="b"/>
            <a:pathLst>
              <a:path w="2894789" h="2678996">
                <a:moveTo>
                  <a:pt x="0" y="0"/>
                </a:moveTo>
                <a:lnTo>
                  <a:pt x="2894789" y="0"/>
                </a:lnTo>
                <a:lnTo>
                  <a:pt x="2894789" y="2678996"/>
                </a:lnTo>
                <a:lnTo>
                  <a:pt x="0" y="26789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19"/>
          <p:cNvSpPr/>
          <p:nvPr/>
        </p:nvSpPr>
        <p:spPr>
          <a:xfrm rot="2496177">
            <a:off x="1777564" y="346851"/>
            <a:ext cx="1308504" cy="4554920"/>
          </a:xfrm>
          <a:custGeom>
            <a:avLst/>
            <a:gdLst/>
            <a:ahLst/>
            <a:cxnLst/>
            <a:rect l="l" t="t" r="r" b="b"/>
            <a:pathLst>
              <a:path w="1308504" h="4554920">
                <a:moveTo>
                  <a:pt x="0" y="0"/>
                </a:moveTo>
                <a:lnTo>
                  <a:pt x="1308504" y="0"/>
                </a:lnTo>
                <a:lnTo>
                  <a:pt x="1308504" y="4554920"/>
                </a:lnTo>
                <a:lnTo>
                  <a:pt x="0" y="45549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0" name="Freeform 20"/>
          <p:cNvSpPr/>
          <p:nvPr/>
        </p:nvSpPr>
        <p:spPr>
          <a:xfrm rot="4051356">
            <a:off x="15164565" y="7044743"/>
            <a:ext cx="1383238" cy="3396343"/>
          </a:xfrm>
          <a:custGeom>
            <a:avLst/>
            <a:gdLst/>
            <a:ahLst/>
            <a:cxnLst/>
            <a:rect l="l" t="t" r="r" b="b"/>
            <a:pathLst>
              <a:path w="1383238" h="3396343">
                <a:moveTo>
                  <a:pt x="0" y="0"/>
                </a:moveTo>
                <a:lnTo>
                  <a:pt x="1383238" y="0"/>
                </a:lnTo>
                <a:lnTo>
                  <a:pt x="1383238" y="3396343"/>
                </a:lnTo>
                <a:lnTo>
                  <a:pt x="0" y="339634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1" name="Freeform 21"/>
          <p:cNvSpPr/>
          <p:nvPr/>
        </p:nvSpPr>
        <p:spPr>
          <a:xfrm>
            <a:off x="2671708" y="9251284"/>
            <a:ext cx="2233897" cy="2071432"/>
          </a:xfrm>
          <a:custGeom>
            <a:avLst/>
            <a:gdLst/>
            <a:ahLst/>
            <a:cxnLst/>
            <a:rect l="l" t="t" r="r" b="b"/>
            <a:pathLst>
              <a:path w="2233897" h="2071432">
                <a:moveTo>
                  <a:pt x="0" y="0"/>
                </a:moveTo>
                <a:lnTo>
                  <a:pt x="2233897" y="0"/>
                </a:lnTo>
                <a:lnTo>
                  <a:pt x="2233897" y="2071432"/>
                </a:lnTo>
                <a:lnTo>
                  <a:pt x="0" y="207143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cxnSp>
        <p:nvCxnSpPr>
          <p:cNvPr id="23" name="Straight Connector 22">
            <a:extLst>
              <a:ext uri="{FF2B5EF4-FFF2-40B4-BE49-F238E27FC236}">
                <a16:creationId xmlns:a16="http://schemas.microsoft.com/office/drawing/2014/main" id="{4C40A7E8-27F4-16EF-B743-686D26689B61}"/>
              </a:ext>
            </a:extLst>
          </p:cNvPr>
          <p:cNvCxnSpPr>
            <a:cxnSpLocks/>
          </p:cNvCxnSpPr>
          <p:nvPr/>
        </p:nvCxnSpPr>
        <p:spPr>
          <a:xfrm>
            <a:off x="3590171" y="5605477"/>
            <a:ext cx="1110765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16">
            <a:extLst>
              <a:ext uri="{FF2B5EF4-FFF2-40B4-BE49-F238E27FC236}">
                <a16:creationId xmlns:a16="http://schemas.microsoft.com/office/drawing/2014/main" id="{799D45CC-8CE1-343C-B193-BC5F42532BF8}"/>
              </a:ext>
            </a:extLst>
          </p:cNvPr>
          <p:cNvSpPr txBox="1"/>
          <p:nvPr/>
        </p:nvSpPr>
        <p:spPr>
          <a:xfrm>
            <a:off x="3111592" y="5776202"/>
            <a:ext cx="11668648" cy="602409"/>
          </a:xfrm>
          <a:prstGeom prst="rect">
            <a:avLst/>
          </a:prstGeom>
        </p:spPr>
        <p:txBody>
          <a:bodyPr lIns="0" tIns="0" rIns="0" bIns="0" rtlCol="0" anchor="t">
            <a:spAutoFit/>
          </a:bodyPr>
          <a:lstStyle/>
          <a:p>
            <a:pPr algn="ctr">
              <a:lnSpc>
                <a:spcPts val="5179"/>
              </a:lnSpc>
            </a:pPr>
            <a:r>
              <a:rPr lang="en-US" sz="3699" b="1" dirty="0">
                <a:solidFill>
                  <a:srgbClr val="76A6C6"/>
                </a:solidFill>
                <a:latin typeface="Century" panose="02040604050505020304" pitchFamily="18" charset="0"/>
                <a:ea typeface="DM Sans Bold"/>
                <a:cs typeface="DM Sans Bold"/>
                <a:sym typeface="DM Sans Bold"/>
              </a:rPr>
              <a:t>ANALYTICA</a:t>
            </a:r>
          </a:p>
        </p:txBody>
      </p:sp>
      <p:pic>
        <p:nvPicPr>
          <p:cNvPr id="32" name="Picture 31">
            <a:extLst>
              <a:ext uri="{FF2B5EF4-FFF2-40B4-BE49-F238E27FC236}">
                <a16:creationId xmlns:a16="http://schemas.microsoft.com/office/drawing/2014/main" id="{FED6CD8B-A02A-3CA8-A606-4FF32181F287}"/>
              </a:ext>
            </a:extLst>
          </p:cNvPr>
          <p:cNvPicPr>
            <a:picLocks noChangeAspect="1"/>
          </p:cNvPicPr>
          <p:nvPr/>
        </p:nvPicPr>
        <p:blipFill>
          <a:blip r:embed="rId18"/>
          <a:stretch>
            <a:fillRect/>
          </a:stretch>
        </p:blipFill>
        <p:spPr>
          <a:xfrm flipH="1">
            <a:off x="7029208" y="7125531"/>
            <a:ext cx="658123" cy="658123"/>
          </a:xfrm>
          <a:prstGeom prst="rect">
            <a:avLst/>
          </a:prstGeom>
        </p:spPr>
      </p:pic>
      <p:pic>
        <p:nvPicPr>
          <p:cNvPr id="33" name="Picture 32">
            <a:extLst>
              <a:ext uri="{FF2B5EF4-FFF2-40B4-BE49-F238E27FC236}">
                <a16:creationId xmlns:a16="http://schemas.microsoft.com/office/drawing/2014/main" id="{084A5C32-B801-C35A-C085-07E35C2234F2}"/>
              </a:ext>
            </a:extLst>
          </p:cNvPr>
          <p:cNvPicPr>
            <a:picLocks noChangeAspect="1"/>
          </p:cNvPicPr>
          <p:nvPr/>
        </p:nvPicPr>
        <p:blipFill>
          <a:blip r:embed="rId19"/>
          <a:stretch>
            <a:fillRect/>
          </a:stretch>
        </p:blipFill>
        <p:spPr>
          <a:xfrm>
            <a:off x="3164137" y="7125531"/>
            <a:ext cx="658123" cy="658123"/>
          </a:xfrm>
          <a:prstGeom prst="rect">
            <a:avLst/>
          </a:prstGeom>
        </p:spPr>
      </p:pic>
      <p:pic>
        <p:nvPicPr>
          <p:cNvPr id="34" name="Picture 33">
            <a:extLst>
              <a:ext uri="{FF2B5EF4-FFF2-40B4-BE49-F238E27FC236}">
                <a16:creationId xmlns:a16="http://schemas.microsoft.com/office/drawing/2014/main" id="{25514A4C-24EC-59B4-3F0C-F4C91E4B48DB}"/>
              </a:ext>
            </a:extLst>
          </p:cNvPr>
          <p:cNvPicPr>
            <a:picLocks noChangeAspect="1"/>
          </p:cNvPicPr>
          <p:nvPr/>
        </p:nvPicPr>
        <p:blipFill>
          <a:blip r:embed="rId19"/>
          <a:stretch>
            <a:fillRect/>
          </a:stretch>
        </p:blipFill>
        <p:spPr>
          <a:xfrm>
            <a:off x="11477882" y="7125531"/>
            <a:ext cx="658123" cy="658123"/>
          </a:xfrm>
          <a:prstGeom prst="rect">
            <a:avLst/>
          </a:prstGeom>
        </p:spPr>
      </p:pic>
      <p:sp>
        <p:nvSpPr>
          <p:cNvPr id="35" name="TextBox 34">
            <a:extLst>
              <a:ext uri="{FF2B5EF4-FFF2-40B4-BE49-F238E27FC236}">
                <a16:creationId xmlns:a16="http://schemas.microsoft.com/office/drawing/2014/main" id="{2B234D3D-6CE8-D78D-E960-B090F98BED56}"/>
              </a:ext>
            </a:extLst>
          </p:cNvPr>
          <p:cNvSpPr txBox="1"/>
          <p:nvPr/>
        </p:nvSpPr>
        <p:spPr>
          <a:xfrm>
            <a:off x="3861795" y="7193450"/>
            <a:ext cx="3667164" cy="461665"/>
          </a:xfrm>
          <a:prstGeom prst="rect">
            <a:avLst/>
          </a:prstGeom>
          <a:noFill/>
        </p:spPr>
        <p:txBody>
          <a:bodyPr wrap="square" rtlCol="0">
            <a:spAutoFit/>
          </a:bodyPr>
          <a:lstStyle/>
          <a:p>
            <a:r>
              <a:rPr lang="en-US" sz="2400" dirty="0">
                <a:solidFill>
                  <a:srgbClr val="0071C9"/>
                </a:solidFill>
                <a:latin typeface="Bahnschrift Light SemiCondensed" panose="020B0502040204020203" pitchFamily="34" charset="0"/>
              </a:rPr>
              <a:t>SAURAB LAD – A030</a:t>
            </a:r>
            <a:endParaRPr lang="en-IN" sz="2400" dirty="0">
              <a:solidFill>
                <a:srgbClr val="0071C9"/>
              </a:solidFill>
              <a:latin typeface="Bahnschrift Light SemiCondensed" panose="020B0502040204020203" pitchFamily="34" charset="0"/>
            </a:endParaRPr>
          </a:p>
        </p:txBody>
      </p:sp>
      <p:sp>
        <p:nvSpPr>
          <p:cNvPr id="36" name="TextBox 35">
            <a:extLst>
              <a:ext uri="{FF2B5EF4-FFF2-40B4-BE49-F238E27FC236}">
                <a16:creationId xmlns:a16="http://schemas.microsoft.com/office/drawing/2014/main" id="{61F6F8BF-85D3-535E-59E9-FFF9CA763455}"/>
              </a:ext>
            </a:extLst>
          </p:cNvPr>
          <p:cNvSpPr txBox="1"/>
          <p:nvPr/>
        </p:nvSpPr>
        <p:spPr>
          <a:xfrm>
            <a:off x="7725258" y="7223759"/>
            <a:ext cx="3667164" cy="461665"/>
          </a:xfrm>
          <a:prstGeom prst="rect">
            <a:avLst/>
          </a:prstGeom>
          <a:noFill/>
        </p:spPr>
        <p:txBody>
          <a:bodyPr wrap="square" rtlCol="0">
            <a:spAutoFit/>
          </a:bodyPr>
          <a:lstStyle/>
          <a:p>
            <a:r>
              <a:rPr lang="en-US" sz="2400" dirty="0">
                <a:solidFill>
                  <a:srgbClr val="0071C9"/>
                </a:solidFill>
                <a:latin typeface="Bahnschrift Light SemiCondensed" panose="020B0502040204020203" pitchFamily="34" charset="0"/>
              </a:rPr>
              <a:t>SHRUTI KHAPEKAR – A028</a:t>
            </a:r>
            <a:endParaRPr lang="en-IN" sz="2400" dirty="0">
              <a:solidFill>
                <a:srgbClr val="0071C9"/>
              </a:solidFill>
              <a:latin typeface="Bahnschrift Light SemiCondensed" panose="020B0502040204020203" pitchFamily="34" charset="0"/>
            </a:endParaRPr>
          </a:p>
        </p:txBody>
      </p:sp>
      <p:sp>
        <p:nvSpPr>
          <p:cNvPr id="37" name="TextBox 36">
            <a:extLst>
              <a:ext uri="{FF2B5EF4-FFF2-40B4-BE49-F238E27FC236}">
                <a16:creationId xmlns:a16="http://schemas.microsoft.com/office/drawing/2014/main" id="{ED18B97F-BB8C-3D71-B033-2131E161361B}"/>
              </a:ext>
            </a:extLst>
          </p:cNvPr>
          <p:cNvSpPr txBox="1"/>
          <p:nvPr/>
        </p:nvSpPr>
        <p:spPr>
          <a:xfrm>
            <a:off x="12113166" y="7210625"/>
            <a:ext cx="3667164" cy="461665"/>
          </a:xfrm>
          <a:prstGeom prst="rect">
            <a:avLst/>
          </a:prstGeom>
          <a:noFill/>
        </p:spPr>
        <p:txBody>
          <a:bodyPr wrap="square" rtlCol="0">
            <a:spAutoFit/>
          </a:bodyPr>
          <a:lstStyle/>
          <a:p>
            <a:r>
              <a:rPr lang="en-US" sz="2400" dirty="0">
                <a:solidFill>
                  <a:srgbClr val="0071C9"/>
                </a:solidFill>
                <a:latin typeface="Bahnschrift Light SemiCondensed" panose="020B0502040204020203" pitchFamily="34" charset="0"/>
              </a:rPr>
              <a:t>SANDESH TAYDE – A070</a:t>
            </a:r>
            <a:endParaRPr lang="en-IN" sz="2400" dirty="0">
              <a:solidFill>
                <a:srgbClr val="0071C9"/>
              </a:solidFill>
              <a:latin typeface="Bahnschrift Light SemiCondensed" panose="020B05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anim calcmode="lin" valueType="num">
                                      <p:cBhvr>
                                        <p:cTn id="8" dur="500" fill="hold"/>
                                        <p:tgtEl>
                                          <p:spTgt spid="33"/>
                                        </p:tgtEl>
                                        <p:attrNameLst>
                                          <p:attrName>ppt_x</p:attrName>
                                        </p:attrNameLst>
                                      </p:cBhvr>
                                      <p:tavLst>
                                        <p:tav tm="0">
                                          <p:val>
                                            <p:strVal val="#ppt_x"/>
                                          </p:val>
                                        </p:tav>
                                        <p:tav tm="100000">
                                          <p:val>
                                            <p:strVal val="#ppt_x"/>
                                          </p:val>
                                        </p:tav>
                                      </p:tavLst>
                                    </p:anim>
                                    <p:anim calcmode="lin" valueType="num">
                                      <p:cBhvr>
                                        <p:cTn id="9" dur="5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anim calcmode="lin" valueType="num">
                                      <p:cBhvr>
                                        <p:cTn id="13" dur="500" fill="hold"/>
                                        <p:tgtEl>
                                          <p:spTgt spid="32"/>
                                        </p:tgtEl>
                                        <p:attrNameLst>
                                          <p:attrName>ppt_x</p:attrName>
                                        </p:attrNameLst>
                                      </p:cBhvr>
                                      <p:tavLst>
                                        <p:tav tm="0">
                                          <p:val>
                                            <p:strVal val="#ppt_x"/>
                                          </p:val>
                                        </p:tav>
                                        <p:tav tm="100000">
                                          <p:val>
                                            <p:strVal val="#ppt_x"/>
                                          </p:val>
                                        </p:tav>
                                      </p:tavLst>
                                    </p:anim>
                                    <p:anim calcmode="lin" valueType="num">
                                      <p:cBhvr>
                                        <p:cTn id="14" dur="500" fill="hold"/>
                                        <p:tgtEl>
                                          <p:spTgt spid="3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anim calcmode="lin" valueType="num">
                                      <p:cBhvr>
                                        <p:cTn id="18" dur="500" fill="hold"/>
                                        <p:tgtEl>
                                          <p:spTgt spid="34"/>
                                        </p:tgtEl>
                                        <p:attrNameLst>
                                          <p:attrName>ppt_x</p:attrName>
                                        </p:attrNameLst>
                                      </p:cBhvr>
                                      <p:tavLst>
                                        <p:tav tm="0">
                                          <p:val>
                                            <p:strVal val="#ppt_x"/>
                                          </p:val>
                                        </p:tav>
                                        <p:tav tm="100000">
                                          <p:val>
                                            <p:strVal val="#ppt_x"/>
                                          </p:val>
                                        </p:tav>
                                      </p:tavLst>
                                    </p:anim>
                                    <p:anim calcmode="lin" valueType="num">
                                      <p:cBhvr>
                                        <p:cTn id="19" dur="500" fill="hold"/>
                                        <p:tgtEl>
                                          <p:spTgt spid="34"/>
                                        </p:tgtEl>
                                        <p:attrNameLst>
                                          <p:attrName>ppt_y</p:attrName>
                                        </p:attrNameLst>
                                      </p:cBhvr>
                                      <p:tavLst>
                                        <p:tav tm="0">
                                          <p:val>
                                            <p:strVal val="#ppt_y+.1"/>
                                          </p:val>
                                        </p:tav>
                                        <p:tav tm="100000">
                                          <p:val>
                                            <p:strVal val="#ppt_y"/>
                                          </p:val>
                                        </p:tav>
                                      </p:tavLst>
                                    </p:anim>
                                  </p:childTnLst>
                                </p:cTn>
                              </p:par>
                              <p:par>
                                <p:cTn id="20" presetID="22" presetClass="entr" presetSubtype="8" fill="hold" grpId="0" nodeType="withEffect">
                                  <p:stCondLst>
                                    <p:cond delay="20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500"/>
                                        <p:tgtEl>
                                          <p:spTgt spid="35"/>
                                        </p:tgtEl>
                                      </p:cBhvr>
                                    </p:animEffect>
                                  </p:childTnLst>
                                </p:cTn>
                              </p:par>
                              <p:par>
                                <p:cTn id="23" presetID="22" presetClass="entr" presetSubtype="8" fill="hold" grpId="0" nodeType="withEffect">
                                  <p:stCondLst>
                                    <p:cond delay="200"/>
                                  </p:stCondLst>
                                  <p:childTnLst>
                                    <p:set>
                                      <p:cBhvr>
                                        <p:cTn id="24" dur="1" fill="hold">
                                          <p:stCondLst>
                                            <p:cond delay="0"/>
                                          </p:stCondLst>
                                        </p:cTn>
                                        <p:tgtEl>
                                          <p:spTgt spid="36"/>
                                        </p:tgtEl>
                                        <p:attrNameLst>
                                          <p:attrName>style.visibility</p:attrName>
                                        </p:attrNameLst>
                                      </p:cBhvr>
                                      <p:to>
                                        <p:strVal val="visible"/>
                                      </p:to>
                                    </p:set>
                                    <p:animEffect transition="in" filter="wipe(left)">
                                      <p:cBhvr>
                                        <p:cTn id="25" dur="500"/>
                                        <p:tgtEl>
                                          <p:spTgt spid="36"/>
                                        </p:tgtEl>
                                      </p:cBhvr>
                                    </p:animEffect>
                                  </p:childTnLst>
                                </p:cTn>
                              </p:par>
                              <p:par>
                                <p:cTn id="26" presetID="22" presetClass="entr" presetSubtype="8" fill="hold" grpId="0" nodeType="withEffect">
                                  <p:stCondLst>
                                    <p:cond delay="20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F6076-8ED9-F81C-1AD1-6BF1507DFB90}"/>
            </a:ext>
          </a:extLst>
        </p:cNvPr>
        <p:cNvGrpSpPr/>
        <p:nvPr/>
      </p:nvGrpSpPr>
      <p:grpSpPr>
        <a:xfrm>
          <a:off x="0" y="0"/>
          <a:ext cx="0" cy="0"/>
          <a:chOff x="0" y="0"/>
          <a:chExt cx="0" cy="0"/>
        </a:xfrm>
      </p:grpSpPr>
      <p:grpSp>
        <p:nvGrpSpPr>
          <p:cNvPr id="2" name="Group 6">
            <a:extLst>
              <a:ext uri="{FF2B5EF4-FFF2-40B4-BE49-F238E27FC236}">
                <a16:creationId xmlns:a16="http://schemas.microsoft.com/office/drawing/2014/main" id="{4B0BA858-4760-C5F5-0B48-B44257D8D804}"/>
              </a:ext>
            </a:extLst>
          </p:cNvPr>
          <p:cNvGrpSpPr/>
          <p:nvPr/>
        </p:nvGrpSpPr>
        <p:grpSpPr>
          <a:xfrm rot="-10800000">
            <a:off x="1982416" y="-2619228"/>
            <a:ext cx="14323168" cy="3925509"/>
            <a:chOff x="0" y="0"/>
            <a:chExt cx="736505" cy="187305"/>
          </a:xfrm>
        </p:grpSpPr>
        <p:sp>
          <p:nvSpPr>
            <p:cNvPr id="3" name="Freeform 7">
              <a:extLst>
                <a:ext uri="{FF2B5EF4-FFF2-40B4-BE49-F238E27FC236}">
                  <a16:creationId xmlns:a16="http://schemas.microsoft.com/office/drawing/2014/main" id="{16FC6590-5C05-919F-B831-F3743A02330D}"/>
                </a:ext>
              </a:extLst>
            </p:cNvPr>
            <p:cNvSpPr/>
            <p:nvPr/>
          </p:nvSpPr>
          <p:spPr>
            <a:xfrm>
              <a:off x="0" y="0"/>
              <a:ext cx="736505" cy="187305"/>
            </a:xfrm>
            <a:custGeom>
              <a:avLst/>
              <a:gdLst/>
              <a:ahLst/>
              <a:cxnLst/>
              <a:rect l="l" t="t" r="r" b="b"/>
              <a:pathLst>
                <a:path w="736505" h="187305">
                  <a:moveTo>
                    <a:pt x="203200" y="0"/>
                  </a:moveTo>
                  <a:lnTo>
                    <a:pt x="533305" y="0"/>
                  </a:lnTo>
                  <a:lnTo>
                    <a:pt x="736505" y="187305"/>
                  </a:lnTo>
                  <a:lnTo>
                    <a:pt x="0" y="187305"/>
                  </a:lnTo>
                  <a:lnTo>
                    <a:pt x="203200" y="0"/>
                  </a:lnTo>
                  <a:close/>
                </a:path>
              </a:pathLst>
            </a:custGeom>
            <a:solidFill>
              <a:srgbClr val="0071C9"/>
            </a:solidFill>
          </p:spPr>
        </p:sp>
        <p:sp>
          <p:nvSpPr>
            <p:cNvPr id="4" name="TextBox 8">
              <a:extLst>
                <a:ext uri="{FF2B5EF4-FFF2-40B4-BE49-F238E27FC236}">
                  <a16:creationId xmlns:a16="http://schemas.microsoft.com/office/drawing/2014/main" id="{EBD5D5DC-51E7-4A9F-0D7A-C6A4909133C2}"/>
                </a:ext>
              </a:extLst>
            </p:cNvPr>
            <p:cNvSpPr txBox="1"/>
            <p:nvPr/>
          </p:nvSpPr>
          <p:spPr>
            <a:xfrm>
              <a:off x="127000" y="-38100"/>
              <a:ext cx="482505" cy="225405"/>
            </a:xfrm>
            <a:prstGeom prst="rect">
              <a:avLst/>
            </a:prstGeom>
          </p:spPr>
          <p:txBody>
            <a:bodyPr lIns="50801" tIns="50801" rIns="50801" bIns="50801" rtlCol="0" anchor="ctr"/>
            <a:lstStyle/>
            <a:p>
              <a:pPr algn="ctr">
                <a:lnSpc>
                  <a:spcPts val="2100"/>
                </a:lnSpc>
              </a:pPr>
              <a:endParaRPr/>
            </a:p>
          </p:txBody>
        </p:sp>
      </p:grpSp>
      <p:sp>
        <p:nvSpPr>
          <p:cNvPr id="5" name="TextBox 4">
            <a:extLst>
              <a:ext uri="{FF2B5EF4-FFF2-40B4-BE49-F238E27FC236}">
                <a16:creationId xmlns:a16="http://schemas.microsoft.com/office/drawing/2014/main" id="{604EB695-E389-3B8F-CDB0-200B27A4F787}"/>
              </a:ext>
            </a:extLst>
          </p:cNvPr>
          <p:cNvSpPr txBox="1"/>
          <p:nvPr/>
        </p:nvSpPr>
        <p:spPr>
          <a:xfrm>
            <a:off x="5593326" y="267387"/>
            <a:ext cx="7101348" cy="613245"/>
          </a:xfrm>
          <a:prstGeom prst="rect">
            <a:avLst/>
          </a:prstGeom>
          <a:noFill/>
        </p:spPr>
        <p:txBody>
          <a:bodyPr wrap="square" rtlCol="0">
            <a:spAutoFit/>
          </a:bodyPr>
          <a:lstStyle/>
          <a:p>
            <a:pPr algn="ctr">
              <a:lnSpc>
                <a:spcPct val="115000"/>
              </a:lnSpc>
              <a:spcAft>
                <a:spcPts val="800"/>
              </a:spcAft>
            </a:pPr>
            <a:r>
              <a:rPr lang="en-IN" sz="32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Covariate Reduction &amp; Model fitting</a:t>
            </a:r>
          </a:p>
        </p:txBody>
      </p:sp>
      <p:graphicFrame>
        <p:nvGraphicFramePr>
          <p:cNvPr id="8" name="Table 7">
            <a:extLst>
              <a:ext uri="{FF2B5EF4-FFF2-40B4-BE49-F238E27FC236}">
                <a16:creationId xmlns:a16="http://schemas.microsoft.com/office/drawing/2014/main" id="{C0D19572-D4E6-4714-6D08-B4B9431268E3}"/>
              </a:ext>
            </a:extLst>
          </p:cNvPr>
          <p:cNvGraphicFramePr>
            <a:graphicFrameLocks noGrp="1"/>
          </p:cNvGraphicFramePr>
          <p:nvPr>
            <p:extLst>
              <p:ext uri="{D42A27DB-BD31-4B8C-83A1-F6EECF244321}">
                <p14:modId xmlns:p14="http://schemas.microsoft.com/office/powerpoint/2010/main" val="1886815743"/>
              </p:ext>
            </p:extLst>
          </p:nvPr>
        </p:nvGraphicFramePr>
        <p:xfrm>
          <a:off x="506617" y="2870127"/>
          <a:ext cx="8029964" cy="1031162"/>
        </p:xfrm>
        <a:graphic>
          <a:graphicData uri="http://schemas.openxmlformats.org/drawingml/2006/table">
            <a:tbl>
              <a:tblPr firstRow="1" firstCol="1" bandRow="1">
                <a:tableStyleId>{5C22544A-7EE6-4342-B048-85BDC9FD1C3A}</a:tableStyleId>
              </a:tblPr>
              <a:tblGrid>
                <a:gridCol w="2676358">
                  <a:extLst>
                    <a:ext uri="{9D8B030D-6E8A-4147-A177-3AD203B41FA5}">
                      <a16:colId xmlns:a16="http://schemas.microsoft.com/office/drawing/2014/main" val="1839782536"/>
                    </a:ext>
                  </a:extLst>
                </a:gridCol>
                <a:gridCol w="2676358">
                  <a:extLst>
                    <a:ext uri="{9D8B030D-6E8A-4147-A177-3AD203B41FA5}">
                      <a16:colId xmlns:a16="http://schemas.microsoft.com/office/drawing/2014/main" val="1218255819"/>
                    </a:ext>
                  </a:extLst>
                </a:gridCol>
                <a:gridCol w="2677248">
                  <a:extLst>
                    <a:ext uri="{9D8B030D-6E8A-4147-A177-3AD203B41FA5}">
                      <a16:colId xmlns:a16="http://schemas.microsoft.com/office/drawing/2014/main" val="4032729301"/>
                    </a:ext>
                  </a:extLst>
                </a:gridCol>
              </a:tblGrid>
              <a:tr h="515581">
                <a:tc>
                  <a:txBody>
                    <a:bodyPr/>
                    <a:lstStyle/>
                    <a:p>
                      <a:pPr marL="457200">
                        <a:lnSpc>
                          <a:spcPct val="115000"/>
                        </a:lnSpc>
                      </a:pPr>
                      <a:r>
                        <a:rPr lang="en-IN" sz="1200" kern="100" dirty="0">
                          <a:effectLst/>
                        </a:rPr>
                        <a:t>Mean squared error</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pPr>
                      <a:r>
                        <a:rPr lang="en-IN" sz="1200" kern="100">
                          <a:effectLst/>
                        </a:rPr>
                        <a:t>Root Mean squared error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spcAft>
                          <a:spcPts val="800"/>
                        </a:spcAft>
                      </a:pPr>
                      <a:r>
                        <a:rPr lang="en-IN" sz="1200" kern="100">
                          <a:effectLst/>
                        </a:rPr>
                        <a:t>R2_score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8571899"/>
                  </a:ext>
                </a:extLst>
              </a:tr>
              <a:tr h="515581">
                <a:tc>
                  <a:txBody>
                    <a:bodyPr/>
                    <a:lstStyle/>
                    <a:p>
                      <a:pPr marL="457200">
                        <a:lnSpc>
                          <a:spcPct val="115000"/>
                        </a:lnSpc>
                      </a:pPr>
                      <a:r>
                        <a:rPr lang="en-IN" sz="1200" kern="100">
                          <a:effectLst/>
                        </a:rPr>
                        <a:t>0.1144</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pPr>
                      <a:r>
                        <a:rPr lang="en-IN" sz="1200" kern="100" dirty="0">
                          <a:effectLst/>
                        </a:rPr>
                        <a:t>0.3382</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spcAft>
                          <a:spcPts val="800"/>
                        </a:spcAft>
                      </a:pPr>
                      <a:r>
                        <a:rPr lang="en-IN" sz="1200" kern="100" dirty="0">
                          <a:effectLst/>
                        </a:rPr>
                        <a:t>0.9113</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43389705"/>
                  </a:ext>
                </a:extLst>
              </a:tr>
            </a:tbl>
          </a:graphicData>
        </a:graphic>
      </p:graphicFrame>
      <p:sp>
        <p:nvSpPr>
          <p:cNvPr id="12" name="TextBox 14">
            <a:extLst>
              <a:ext uri="{FF2B5EF4-FFF2-40B4-BE49-F238E27FC236}">
                <a16:creationId xmlns:a16="http://schemas.microsoft.com/office/drawing/2014/main" id="{C9613DE8-5A1C-CE11-518C-CD8CD9B3D8A2}"/>
              </a:ext>
            </a:extLst>
          </p:cNvPr>
          <p:cNvSpPr txBox="1"/>
          <p:nvPr/>
        </p:nvSpPr>
        <p:spPr>
          <a:xfrm>
            <a:off x="799797" y="2084413"/>
            <a:ext cx="4869911" cy="492443"/>
          </a:xfrm>
          <a:prstGeom prst="rect">
            <a:avLst/>
          </a:prstGeom>
        </p:spPr>
        <p:txBody>
          <a:bodyPr lIns="0" tIns="0" rIns="0" bIns="0" rtlCol="0" anchor="t">
            <a:spAutoFit/>
          </a:bodyPr>
          <a:lstStyle>
            <a:defPPr>
              <a:defRPr lang="en-US"/>
            </a:defPPr>
            <a:lvl1pPr>
              <a:defRPr sz="3200" b="1">
                <a:solidFill>
                  <a:srgbClr val="3E67C8"/>
                </a:solidFill>
              </a:defRPr>
            </a:lvl1pPr>
          </a:lstStyle>
          <a:p>
            <a:pPr marL="514350" indent="-514350">
              <a:buFont typeface="+mj-lt"/>
              <a:buAutoNum type="arabicPeriod"/>
            </a:pPr>
            <a:r>
              <a:rPr lang="en-IN" dirty="0"/>
              <a:t>Ridge Regression </a:t>
            </a:r>
          </a:p>
        </p:txBody>
      </p:sp>
      <p:sp>
        <p:nvSpPr>
          <p:cNvPr id="15" name="TextBox 14">
            <a:extLst>
              <a:ext uri="{FF2B5EF4-FFF2-40B4-BE49-F238E27FC236}">
                <a16:creationId xmlns:a16="http://schemas.microsoft.com/office/drawing/2014/main" id="{E3B7FEF7-1A5A-D50A-3B10-3B5D9551387C}"/>
              </a:ext>
            </a:extLst>
          </p:cNvPr>
          <p:cNvSpPr txBox="1"/>
          <p:nvPr/>
        </p:nvSpPr>
        <p:spPr>
          <a:xfrm>
            <a:off x="193827" y="2506520"/>
            <a:ext cx="2286000" cy="390684"/>
          </a:xfrm>
          <a:prstGeom prst="rect">
            <a:avLst/>
          </a:prstGeom>
          <a:noFill/>
        </p:spPr>
        <p:txBody>
          <a:bodyPr wrap="square">
            <a:spAutoFit/>
          </a:bodyPr>
          <a:lstStyle/>
          <a:p>
            <a:pPr marL="228600">
              <a:lnSpc>
                <a:spcPct val="115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For Testing data set: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9B79E34B-6969-2713-2C29-83F1AAB383F9}"/>
              </a:ext>
            </a:extLst>
          </p:cNvPr>
          <p:cNvSpPr txBox="1"/>
          <p:nvPr/>
        </p:nvSpPr>
        <p:spPr>
          <a:xfrm>
            <a:off x="193826" y="4011998"/>
            <a:ext cx="2741203" cy="390684"/>
          </a:xfrm>
          <a:prstGeom prst="rect">
            <a:avLst/>
          </a:prstGeom>
          <a:noFill/>
        </p:spPr>
        <p:txBody>
          <a:bodyPr wrap="square">
            <a:spAutoFit/>
          </a:bodyPr>
          <a:lstStyle/>
          <a:p>
            <a:pPr marL="228600">
              <a:lnSpc>
                <a:spcPct val="115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For Training data set: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7" name="Table 16">
            <a:extLst>
              <a:ext uri="{FF2B5EF4-FFF2-40B4-BE49-F238E27FC236}">
                <a16:creationId xmlns:a16="http://schemas.microsoft.com/office/drawing/2014/main" id="{B82C938E-DED2-C675-067E-ED568ED75140}"/>
              </a:ext>
            </a:extLst>
          </p:cNvPr>
          <p:cNvGraphicFramePr>
            <a:graphicFrameLocks noGrp="1"/>
          </p:cNvGraphicFramePr>
          <p:nvPr>
            <p:extLst>
              <p:ext uri="{D42A27DB-BD31-4B8C-83A1-F6EECF244321}">
                <p14:modId xmlns:p14="http://schemas.microsoft.com/office/powerpoint/2010/main" val="4092807646"/>
              </p:ext>
            </p:extLst>
          </p:nvPr>
        </p:nvGraphicFramePr>
        <p:xfrm>
          <a:off x="506617" y="4402682"/>
          <a:ext cx="8029964" cy="1004086"/>
        </p:xfrm>
        <a:graphic>
          <a:graphicData uri="http://schemas.openxmlformats.org/drawingml/2006/table">
            <a:tbl>
              <a:tblPr firstRow="1" firstCol="1" bandRow="1">
                <a:tableStyleId>{5C22544A-7EE6-4342-B048-85BDC9FD1C3A}</a:tableStyleId>
              </a:tblPr>
              <a:tblGrid>
                <a:gridCol w="2676358">
                  <a:extLst>
                    <a:ext uri="{9D8B030D-6E8A-4147-A177-3AD203B41FA5}">
                      <a16:colId xmlns:a16="http://schemas.microsoft.com/office/drawing/2014/main" val="600016651"/>
                    </a:ext>
                  </a:extLst>
                </a:gridCol>
                <a:gridCol w="2676358">
                  <a:extLst>
                    <a:ext uri="{9D8B030D-6E8A-4147-A177-3AD203B41FA5}">
                      <a16:colId xmlns:a16="http://schemas.microsoft.com/office/drawing/2014/main" val="3155216909"/>
                    </a:ext>
                  </a:extLst>
                </a:gridCol>
                <a:gridCol w="2677248">
                  <a:extLst>
                    <a:ext uri="{9D8B030D-6E8A-4147-A177-3AD203B41FA5}">
                      <a16:colId xmlns:a16="http://schemas.microsoft.com/office/drawing/2014/main" val="1623808263"/>
                    </a:ext>
                  </a:extLst>
                </a:gridCol>
              </a:tblGrid>
              <a:tr h="502043">
                <a:tc>
                  <a:txBody>
                    <a:bodyPr/>
                    <a:lstStyle/>
                    <a:p>
                      <a:pPr marL="457200">
                        <a:lnSpc>
                          <a:spcPct val="115000"/>
                        </a:lnSpc>
                      </a:pPr>
                      <a:r>
                        <a:rPr lang="en-IN" sz="1200" kern="100">
                          <a:effectLst/>
                        </a:rPr>
                        <a:t>Mean squared error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pPr>
                      <a:r>
                        <a:rPr lang="en-IN" sz="1200" kern="100" dirty="0">
                          <a:effectLst/>
                        </a:rPr>
                        <a:t>Root Mean squared error</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spcAft>
                          <a:spcPts val="800"/>
                        </a:spcAft>
                      </a:pPr>
                      <a:r>
                        <a:rPr lang="en-IN" sz="1200" kern="100">
                          <a:effectLst/>
                        </a:rPr>
                        <a:t>R2_score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50012646"/>
                  </a:ext>
                </a:extLst>
              </a:tr>
              <a:tr h="502043">
                <a:tc>
                  <a:txBody>
                    <a:bodyPr/>
                    <a:lstStyle/>
                    <a:p>
                      <a:pPr marL="457200">
                        <a:lnSpc>
                          <a:spcPct val="115000"/>
                        </a:lnSpc>
                      </a:pPr>
                      <a:r>
                        <a:rPr lang="en-IN" sz="1200" kern="100">
                          <a:effectLst/>
                        </a:rPr>
                        <a:t>4.6684 e-06</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pPr>
                      <a:r>
                        <a:rPr lang="en-IN" sz="1200" kern="100" dirty="0">
                          <a:effectLst/>
                        </a:rPr>
                        <a:t>0.0021</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spcAft>
                          <a:spcPts val="800"/>
                        </a:spcAft>
                      </a:pPr>
                      <a:r>
                        <a:rPr lang="en-IN" sz="1200" kern="100" dirty="0">
                          <a:effectLst/>
                        </a:rPr>
                        <a:t>0.9999</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59731244"/>
                  </a:ext>
                </a:extLst>
              </a:tr>
            </a:tbl>
          </a:graphicData>
        </a:graphic>
      </p:graphicFrame>
      <p:cxnSp>
        <p:nvCxnSpPr>
          <p:cNvPr id="25" name="Straight Connector 24">
            <a:extLst>
              <a:ext uri="{FF2B5EF4-FFF2-40B4-BE49-F238E27FC236}">
                <a16:creationId xmlns:a16="http://schemas.microsoft.com/office/drawing/2014/main" id="{19F64E3C-E135-A86A-05F1-8A69B9EFA357}"/>
              </a:ext>
            </a:extLst>
          </p:cNvPr>
          <p:cNvCxnSpPr>
            <a:cxnSpLocks/>
          </p:cNvCxnSpPr>
          <p:nvPr/>
        </p:nvCxnSpPr>
        <p:spPr>
          <a:xfrm>
            <a:off x="383181" y="5642415"/>
            <a:ext cx="17526000" cy="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81CAEA31-D50E-EB1A-84A6-863658B7CC99}"/>
              </a:ext>
            </a:extLst>
          </p:cNvPr>
          <p:cNvCxnSpPr>
            <a:cxnSpLocks/>
          </p:cNvCxnSpPr>
          <p:nvPr/>
        </p:nvCxnSpPr>
        <p:spPr>
          <a:xfrm>
            <a:off x="9146181" y="1737537"/>
            <a:ext cx="0" cy="7791078"/>
          </a:xfrm>
          <a:prstGeom prst="line">
            <a:avLst/>
          </a:prstGeom>
        </p:spPr>
        <p:style>
          <a:lnRef idx="1">
            <a:schemeClr val="dk1"/>
          </a:lnRef>
          <a:fillRef idx="0">
            <a:schemeClr val="dk1"/>
          </a:fillRef>
          <a:effectRef idx="0">
            <a:schemeClr val="dk1"/>
          </a:effectRef>
          <a:fontRef idx="minor">
            <a:schemeClr val="tx1"/>
          </a:fontRef>
        </p:style>
      </p:cxnSp>
      <p:sp>
        <p:nvSpPr>
          <p:cNvPr id="33" name="TextBox 14">
            <a:extLst>
              <a:ext uri="{FF2B5EF4-FFF2-40B4-BE49-F238E27FC236}">
                <a16:creationId xmlns:a16="http://schemas.microsoft.com/office/drawing/2014/main" id="{468898C5-BD07-7D41-1F98-11258ED9AD72}"/>
              </a:ext>
            </a:extLst>
          </p:cNvPr>
          <p:cNvSpPr txBox="1"/>
          <p:nvPr/>
        </p:nvSpPr>
        <p:spPr>
          <a:xfrm>
            <a:off x="804559" y="6377849"/>
            <a:ext cx="4869911" cy="492443"/>
          </a:xfrm>
          <a:prstGeom prst="rect">
            <a:avLst/>
          </a:prstGeom>
        </p:spPr>
        <p:txBody>
          <a:bodyPr lIns="0" tIns="0" rIns="0" bIns="0" rtlCol="0" anchor="t">
            <a:spAutoFit/>
          </a:bodyPr>
          <a:lstStyle>
            <a:defPPr>
              <a:defRPr lang="en-US"/>
            </a:defPPr>
            <a:lvl1pPr>
              <a:defRPr sz="3200" b="1">
                <a:solidFill>
                  <a:srgbClr val="3E67C8"/>
                </a:solidFill>
              </a:defRPr>
            </a:lvl1pPr>
          </a:lstStyle>
          <a:p>
            <a:r>
              <a:rPr lang="en-US" dirty="0"/>
              <a:t>1.   Ridge Regression</a:t>
            </a:r>
            <a:endParaRPr lang="en-IN" dirty="0"/>
          </a:p>
        </p:txBody>
      </p:sp>
      <p:sp>
        <p:nvSpPr>
          <p:cNvPr id="34" name="TextBox 33">
            <a:extLst>
              <a:ext uri="{FF2B5EF4-FFF2-40B4-BE49-F238E27FC236}">
                <a16:creationId xmlns:a16="http://schemas.microsoft.com/office/drawing/2014/main" id="{B47D10A7-6D6C-6427-CBC1-662BB578D631}"/>
              </a:ext>
            </a:extLst>
          </p:cNvPr>
          <p:cNvSpPr txBox="1"/>
          <p:nvPr/>
        </p:nvSpPr>
        <p:spPr>
          <a:xfrm>
            <a:off x="198589" y="6799956"/>
            <a:ext cx="2286000" cy="390684"/>
          </a:xfrm>
          <a:prstGeom prst="rect">
            <a:avLst/>
          </a:prstGeom>
          <a:noFill/>
        </p:spPr>
        <p:txBody>
          <a:bodyPr wrap="square">
            <a:spAutoFit/>
          </a:bodyPr>
          <a:lstStyle/>
          <a:p>
            <a:pPr marL="228600">
              <a:lnSpc>
                <a:spcPct val="115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For Testing data set: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Box 34">
            <a:extLst>
              <a:ext uri="{FF2B5EF4-FFF2-40B4-BE49-F238E27FC236}">
                <a16:creationId xmlns:a16="http://schemas.microsoft.com/office/drawing/2014/main" id="{26042FA8-0AE1-3176-C0DE-6B1AAE0B8F43}"/>
              </a:ext>
            </a:extLst>
          </p:cNvPr>
          <p:cNvSpPr txBox="1"/>
          <p:nvPr/>
        </p:nvSpPr>
        <p:spPr>
          <a:xfrm>
            <a:off x="198588" y="8305434"/>
            <a:ext cx="2741203" cy="390684"/>
          </a:xfrm>
          <a:prstGeom prst="rect">
            <a:avLst/>
          </a:prstGeom>
          <a:noFill/>
        </p:spPr>
        <p:txBody>
          <a:bodyPr wrap="square">
            <a:spAutoFit/>
          </a:bodyPr>
          <a:lstStyle/>
          <a:p>
            <a:pPr marL="228600">
              <a:lnSpc>
                <a:spcPct val="115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For Training data set: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Box 14">
            <a:extLst>
              <a:ext uri="{FF2B5EF4-FFF2-40B4-BE49-F238E27FC236}">
                <a16:creationId xmlns:a16="http://schemas.microsoft.com/office/drawing/2014/main" id="{E881B762-3BD7-BCFF-9367-D08B01D51939}"/>
              </a:ext>
            </a:extLst>
          </p:cNvPr>
          <p:cNvSpPr txBox="1"/>
          <p:nvPr/>
        </p:nvSpPr>
        <p:spPr>
          <a:xfrm>
            <a:off x="9905868" y="6377849"/>
            <a:ext cx="5112472" cy="492443"/>
          </a:xfrm>
          <a:prstGeom prst="rect">
            <a:avLst/>
          </a:prstGeom>
        </p:spPr>
        <p:txBody>
          <a:bodyPr wrap="square" lIns="0" tIns="0" rIns="0" bIns="0" rtlCol="0" anchor="t">
            <a:spAutoFit/>
          </a:bodyPr>
          <a:lstStyle>
            <a:defPPr>
              <a:defRPr lang="en-US"/>
            </a:defPPr>
            <a:lvl1pPr>
              <a:defRPr sz="3200" b="1">
                <a:solidFill>
                  <a:srgbClr val="3E67C8"/>
                </a:solidFill>
              </a:defRPr>
            </a:lvl1pPr>
          </a:lstStyle>
          <a:p>
            <a:r>
              <a:rPr lang="en-IN" dirty="0"/>
              <a:t>2.   Bayesian Ridge Regression </a:t>
            </a:r>
          </a:p>
        </p:txBody>
      </p:sp>
      <p:sp>
        <p:nvSpPr>
          <p:cNvPr id="37" name="TextBox 36">
            <a:extLst>
              <a:ext uri="{FF2B5EF4-FFF2-40B4-BE49-F238E27FC236}">
                <a16:creationId xmlns:a16="http://schemas.microsoft.com/office/drawing/2014/main" id="{63C6A8BA-E754-85F3-0B74-F87626799647}"/>
              </a:ext>
            </a:extLst>
          </p:cNvPr>
          <p:cNvSpPr txBox="1"/>
          <p:nvPr/>
        </p:nvSpPr>
        <p:spPr>
          <a:xfrm>
            <a:off x="9299898" y="6799956"/>
            <a:ext cx="2286000" cy="390684"/>
          </a:xfrm>
          <a:prstGeom prst="rect">
            <a:avLst/>
          </a:prstGeom>
          <a:noFill/>
        </p:spPr>
        <p:txBody>
          <a:bodyPr wrap="square">
            <a:spAutoFit/>
          </a:bodyPr>
          <a:lstStyle/>
          <a:p>
            <a:pPr marL="228600">
              <a:lnSpc>
                <a:spcPct val="115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For Testing data set: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Box 37">
            <a:extLst>
              <a:ext uri="{FF2B5EF4-FFF2-40B4-BE49-F238E27FC236}">
                <a16:creationId xmlns:a16="http://schemas.microsoft.com/office/drawing/2014/main" id="{D3813068-8721-4B06-EDAF-E5D40A8967C7}"/>
              </a:ext>
            </a:extLst>
          </p:cNvPr>
          <p:cNvSpPr txBox="1"/>
          <p:nvPr/>
        </p:nvSpPr>
        <p:spPr>
          <a:xfrm>
            <a:off x="9299897" y="8305434"/>
            <a:ext cx="2741203" cy="390684"/>
          </a:xfrm>
          <a:prstGeom prst="rect">
            <a:avLst/>
          </a:prstGeom>
          <a:noFill/>
        </p:spPr>
        <p:txBody>
          <a:bodyPr wrap="square">
            <a:spAutoFit/>
          </a:bodyPr>
          <a:lstStyle/>
          <a:p>
            <a:pPr marL="228600">
              <a:lnSpc>
                <a:spcPct val="115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For Training data set: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41" name="Table 40">
            <a:extLst>
              <a:ext uri="{FF2B5EF4-FFF2-40B4-BE49-F238E27FC236}">
                <a16:creationId xmlns:a16="http://schemas.microsoft.com/office/drawing/2014/main" id="{6B4C5179-1A38-39BA-034B-4C8828AA7520}"/>
              </a:ext>
            </a:extLst>
          </p:cNvPr>
          <p:cNvGraphicFramePr>
            <a:graphicFrameLocks noGrp="1"/>
          </p:cNvGraphicFramePr>
          <p:nvPr>
            <p:extLst>
              <p:ext uri="{D42A27DB-BD31-4B8C-83A1-F6EECF244321}">
                <p14:modId xmlns:p14="http://schemas.microsoft.com/office/powerpoint/2010/main" val="1426551840"/>
              </p:ext>
            </p:extLst>
          </p:nvPr>
        </p:nvGraphicFramePr>
        <p:xfrm>
          <a:off x="511379" y="7198677"/>
          <a:ext cx="8029964" cy="1004086"/>
        </p:xfrm>
        <a:graphic>
          <a:graphicData uri="http://schemas.openxmlformats.org/drawingml/2006/table">
            <a:tbl>
              <a:tblPr firstRow="1" firstCol="1" bandRow="1">
                <a:tableStyleId>{5C22544A-7EE6-4342-B048-85BDC9FD1C3A}</a:tableStyleId>
              </a:tblPr>
              <a:tblGrid>
                <a:gridCol w="2676358">
                  <a:extLst>
                    <a:ext uri="{9D8B030D-6E8A-4147-A177-3AD203B41FA5}">
                      <a16:colId xmlns:a16="http://schemas.microsoft.com/office/drawing/2014/main" val="3145925370"/>
                    </a:ext>
                  </a:extLst>
                </a:gridCol>
                <a:gridCol w="2676358">
                  <a:extLst>
                    <a:ext uri="{9D8B030D-6E8A-4147-A177-3AD203B41FA5}">
                      <a16:colId xmlns:a16="http://schemas.microsoft.com/office/drawing/2014/main" val="1263295531"/>
                    </a:ext>
                  </a:extLst>
                </a:gridCol>
                <a:gridCol w="2677248">
                  <a:extLst>
                    <a:ext uri="{9D8B030D-6E8A-4147-A177-3AD203B41FA5}">
                      <a16:colId xmlns:a16="http://schemas.microsoft.com/office/drawing/2014/main" val="137291182"/>
                    </a:ext>
                  </a:extLst>
                </a:gridCol>
              </a:tblGrid>
              <a:tr h="502043">
                <a:tc>
                  <a:txBody>
                    <a:bodyPr/>
                    <a:lstStyle/>
                    <a:p>
                      <a:pPr marL="457200">
                        <a:lnSpc>
                          <a:spcPct val="115000"/>
                        </a:lnSpc>
                      </a:pPr>
                      <a:r>
                        <a:rPr lang="en-IN" sz="1200" kern="100">
                          <a:effectLst/>
                        </a:rPr>
                        <a:t>Mean squared error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pPr>
                      <a:r>
                        <a:rPr lang="en-IN" sz="1200" kern="100">
                          <a:effectLst/>
                        </a:rPr>
                        <a:t>Root Mean squared error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spcAft>
                          <a:spcPts val="800"/>
                        </a:spcAft>
                      </a:pPr>
                      <a:r>
                        <a:rPr lang="en-IN" sz="1200" kern="100" dirty="0">
                          <a:effectLst/>
                        </a:rPr>
                        <a:t>R2_score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0762699"/>
                  </a:ext>
                </a:extLst>
              </a:tr>
              <a:tr h="502043">
                <a:tc>
                  <a:txBody>
                    <a:bodyPr/>
                    <a:lstStyle/>
                    <a:p>
                      <a:pPr marL="457200">
                        <a:lnSpc>
                          <a:spcPct val="115000"/>
                        </a:lnSpc>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0</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.1225</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0</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.35007</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spcAft>
                          <a:spcPts val="800"/>
                        </a:spcAft>
                      </a:pPr>
                      <a:r>
                        <a:rPr lang="en-IN" sz="1200" kern="100" dirty="0">
                          <a:effectLst/>
                        </a:rPr>
                        <a:t>0.9050</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22409664"/>
                  </a:ext>
                </a:extLst>
              </a:tr>
            </a:tbl>
          </a:graphicData>
        </a:graphic>
      </p:graphicFrame>
      <p:graphicFrame>
        <p:nvGraphicFramePr>
          <p:cNvPr id="42" name="Table 41">
            <a:extLst>
              <a:ext uri="{FF2B5EF4-FFF2-40B4-BE49-F238E27FC236}">
                <a16:creationId xmlns:a16="http://schemas.microsoft.com/office/drawing/2014/main" id="{C1003321-51B1-8E5D-F180-B6AAE6755D15}"/>
              </a:ext>
            </a:extLst>
          </p:cNvPr>
          <p:cNvGraphicFramePr>
            <a:graphicFrameLocks noGrp="1"/>
          </p:cNvGraphicFramePr>
          <p:nvPr>
            <p:extLst>
              <p:ext uri="{D42A27DB-BD31-4B8C-83A1-F6EECF244321}">
                <p14:modId xmlns:p14="http://schemas.microsoft.com/office/powerpoint/2010/main" val="1963895857"/>
              </p:ext>
            </p:extLst>
          </p:nvPr>
        </p:nvGraphicFramePr>
        <p:xfrm>
          <a:off x="511379" y="8639571"/>
          <a:ext cx="8029964" cy="1004086"/>
        </p:xfrm>
        <a:graphic>
          <a:graphicData uri="http://schemas.openxmlformats.org/drawingml/2006/table">
            <a:tbl>
              <a:tblPr firstRow="1" firstCol="1" bandRow="1">
                <a:tableStyleId>{5C22544A-7EE6-4342-B048-85BDC9FD1C3A}</a:tableStyleId>
              </a:tblPr>
              <a:tblGrid>
                <a:gridCol w="2676358">
                  <a:extLst>
                    <a:ext uri="{9D8B030D-6E8A-4147-A177-3AD203B41FA5}">
                      <a16:colId xmlns:a16="http://schemas.microsoft.com/office/drawing/2014/main" val="1667456211"/>
                    </a:ext>
                  </a:extLst>
                </a:gridCol>
                <a:gridCol w="2676358">
                  <a:extLst>
                    <a:ext uri="{9D8B030D-6E8A-4147-A177-3AD203B41FA5}">
                      <a16:colId xmlns:a16="http://schemas.microsoft.com/office/drawing/2014/main" val="240346079"/>
                    </a:ext>
                  </a:extLst>
                </a:gridCol>
                <a:gridCol w="2677248">
                  <a:extLst>
                    <a:ext uri="{9D8B030D-6E8A-4147-A177-3AD203B41FA5}">
                      <a16:colId xmlns:a16="http://schemas.microsoft.com/office/drawing/2014/main" val="467128895"/>
                    </a:ext>
                  </a:extLst>
                </a:gridCol>
              </a:tblGrid>
              <a:tr h="502043">
                <a:tc>
                  <a:txBody>
                    <a:bodyPr/>
                    <a:lstStyle/>
                    <a:p>
                      <a:pPr marL="457200">
                        <a:lnSpc>
                          <a:spcPct val="115000"/>
                        </a:lnSpc>
                      </a:pPr>
                      <a:r>
                        <a:rPr lang="en-IN" sz="1200" kern="100">
                          <a:effectLst/>
                        </a:rPr>
                        <a:t>Mean squared error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pPr>
                      <a:r>
                        <a:rPr lang="en-IN" sz="1200" kern="100">
                          <a:effectLst/>
                        </a:rPr>
                        <a:t>Root Mean squared error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spcAft>
                          <a:spcPts val="800"/>
                        </a:spcAft>
                      </a:pPr>
                      <a:r>
                        <a:rPr lang="en-IN" sz="1200" kern="100">
                          <a:effectLst/>
                        </a:rPr>
                        <a:t>R2_score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41787894"/>
                  </a:ext>
                </a:extLst>
              </a:tr>
              <a:tr h="502043">
                <a:tc>
                  <a:txBody>
                    <a:bodyPr/>
                    <a:lstStyle/>
                    <a:p>
                      <a:pPr marL="457200">
                        <a:lnSpc>
                          <a:spcPct val="115000"/>
                        </a:lnSpc>
                      </a:pPr>
                      <a:r>
                        <a:rPr lang="en-IN" sz="1200" kern="100" dirty="0">
                          <a:effectLst/>
                        </a:rPr>
                        <a:t>2.7319e-08</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pPr>
                      <a:r>
                        <a:rPr lang="en-IN" sz="1200" kern="100" dirty="0">
                          <a:effectLst/>
                        </a:rPr>
                        <a:t>0.00016</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spcAft>
                          <a:spcPts val="800"/>
                        </a:spcAft>
                      </a:pPr>
                      <a:r>
                        <a:rPr lang="en-IN" sz="1200" kern="100" dirty="0">
                          <a:effectLst/>
                        </a:rPr>
                        <a:t>0.9999</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3472271"/>
                  </a:ext>
                </a:extLst>
              </a:tr>
            </a:tbl>
          </a:graphicData>
        </a:graphic>
      </p:graphicFrame>
      <p:graphicFrame>
        <p:nvGraphicFramePr>
          <p:cNvPr id="45" name="Table 44">
            <a:extLst>
              <a:ext uri="{FF2B5EF4-FFF2-40B4-BE49-F238E27FC236}">
                <a16:creationId xmlns:a16="http://schemas.microsoft.com/office/drawing/2014/main" id="{10A745DD-58C9-52B7-A181-A526357DA976}"/>
              </a:ext>
            </a:extLst>
          </p:cNvPr>
          <p:cNvGraphicFramePr>
            <a:graphicFrameLocks noGrp="1"/>
          </p:cNvGraphicFramePr>
          <p:nvPr>
            <p:extLst>
              <p:ext uri="{D42A27DB-BD31-4B8C-83A1-F6EECF244321}">
                <p14:modId xmlns:p14="http://schemas.microsoft.com/office/powerpoint/2010/main" val="1516843880"/>
              </p:ext>
            </p:extLst>
          </p:nvPr>
        </p:nvGraphicFramePr>
        <p:xfrm>
          <a:off x="9605962" y="7290944"/>
          <a:ext cx="8029964" cy="1004086"/>
        </p:xfrm>
        <a:graphic>
          <a:graphicData uri="http://schemas.openxmlformats.org/drawingml/2006/table">
            <a:tbl>
              <a:tblPr firstRow="1" firstCol="1" bandRow="1">
                <a:tableStyleId>{5C22544A-7EE6-4342-B048-85BDC9FD1C3A}</a:tableStyleId>
              </a:tblPr>
              <a:tblGrid>
                <a:gridCol w="2676358">
                  <a:extLst>
                    <a:ext uri="{9D8B030D-6E8A-4147-A177-3AD203B41FA5}">
                      <a16:colId xmlns:a16="http://schemas.microsoft.com/office/drawing/2014/main" val="622639550"/>
                    </a:ext>
                  </a:extLst>
                </a:gridCol>
                <a:gridCol w="2676358">
                  <a:extLst>
                    <a:ext uri="{9D8B030D-6E8A-4147-A177-3AD203B41FA5}">
                      <a16:colId xmlns:a16="http://schemas.microsoft.com/office/drawing/2014/main" val="2822550124"/>
                    </a:ext>
                  </a:extLst>
                </a:gridCol>
                <a:gridCol w="2677248">
                  <a:extLst>
                    <a:ext uri="{9D8B030D-6E8A-4147-A177-3AD203B41FA5}">
                      <a16:colId xmlns:a16="http://schemas.microsoft.com/office/drawing/2014/main" val="320779562"/>
                    </a:ext>
                  </a:extLst>
                </a:gridCol>
              </a:tblGrid>
              <a:tr h="502043">
                <a:tc>
                  <a:txBody>
                    <a:bodyPr/>
                    <a:lstStyle/>
                    <a:p>
                      <a:pPr marL="457200">
                        <a:lnSpc>
                          <a:spcPct val="115000"/>
                        </a:lnSpc>
                      </a:pPr>
                      <a:r>
                        <a:rPr lang="en-IN" sz="1200" kern="100">
                          <a:effectLst/>
                        </a:rPr>
                        <a:t>Mean squared error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pPr>
                      <a:r>
                        <a:rPr lang="en-IN" sz="1200" kern="100" dirty="0">
                          <a:effectLst/>
                        </a:rPr>
                        <a:t>Root Mean squared error</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spcAft>
                          <a:spcPts val="800"/>
                        </a:spcAft>
                      </a:pPr>
                      <a:r>
                        <a:rPr lang="en-IN" sz="1200" kern="100">
                          <a:effectLst/>
                        </a:rPr>
                        <a:t>R2_score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4448014"/>
                  </a:ext>
                </a:extLst>
              </a:tr>
              <a:tr h="502043">
                <a:tc>
                  <a:txBody>
                    <a:bodyPr/>
                    <a:lstStyle/>
                    <a:p>
                      <a:pPr marL="457200">
                        <a:lnSpc>
                          <a:spcPct val="115000"/>
                        </a:lnSpc>
                      </a:pPr>
                      <a:r>
                        <a:rPr lang="en-IN" sz="1200" kern="100" dirty="0">
                          <a:effectLst/>
                        </a:rPr>
                        <a:t>0.1224</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pPr>
                      <a:r>
                        <a:rPr lang="en-IN" sz="1200" kern="100" dirty="0">
                          <a:effectLst/>
                        </a:rPr>
                        <a:t>0.3499</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spcAft>
                          <a:spcPts val="800"/>
                        </a:spcAft>
                      </a:pPr>
                      <a:r>
                        <a:rPr lang="en-IN" sz="1200" kern="100" dirty="0">
                          <a:effectLst/>
                        </a:rPr>
                        <a:t>0.9051</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15898990"/>
                  </a:ext>
                </a:extLst>
              </a:tr>
            </a:tbl>
          </a:graphicData>
        </a:graphic>
      </p:graphicFrame>
      <p:graphicFrame>
        <p:nvGraphicFramePr>
          <p:cNvPr id="46" name="Table 45">
            <a:extLst>
              <a:ext uri="{FF2B5EF4-FFF2-40B4-BE49-F238E27FC236}">
                <a16:creationId xmlns:a16="http://schemas.microsoft.com/office/drawing/2014/main" id="{5C536721-BD10-DF6D-8686-4C9EBF5241BF}"/>
              </a:ext>
            </a:extLst>
          </p:cNvPr>
          <p:cNvGraphicFramePr>
            <a:graphicFrameLocks noGrp="1"/>
          </p:cNvGraphicFramePr>
          <p:nvPr>
            <p:extLst>
              <p:ext uri="{D42A27DB-BD31-4B8C-83A1-F6EECF244321}">
                <p14:modId xmlns:p14="http://schemas.microsoft.com/office/powerpoint/2010/main" val="2124167967"/>
              </p:ext>
            </p:extLst>
          </p:nvPr>
        </p:nvGraphicFramePr>
        <p:xfrm>
          <a:off x="9605962" y="8735639"/>
          <a:ext cx="8029964" cy="1004086"/>
        </p:xfrm>
        <a:graphic>
          <a:graphicData uri="http://schemas.openxmlformats.org/drawingml/2006/table">
            <a:tbl>
              <a:tblPr firstRow="1" firstCol="1" bandRow="1">
                <a:tableStyleId>{5C22544A-7EE6-4342-B048-85BDC9FD1C3A}</a:tableStyleId>
              </a:tblPr>
              <a:tblGrid>
                <a:gridCol w="2676358">
                  <a:extLst>
                    <a:ext uri="{9D8B030D-6E8A-4147-A177-3AD203B41FA5}">
                      <a16:colId xmlns:a16="http://schemas.microsoft.com/office/drawing/2014/main" val="3576159107"/>
                    </a:ext>
                  </a:extLst>
                </a:gridCol>
                <a:gridCol w="2676358">
                  <a:extLst>
                    <a:ext uri="{9D8B030D-6E8A-4147-A177-3AD203B41FA5}">
                      <a16:colId xmlns:a16="http://schemas.microsoft.com/office/drawing/2014/main" val="3015354552"/>
                    </a:ext>
                  </a:extLst>
                </a:gridCol>
                <a:gridCol w="2677248">
                  <a:extLst>
                    <a:ext uri="{9D8B030D-6E8A-4147-A177-3AD203B41FA5}">
                      <a16:colId xmlns:a16="http://schemas.microsoft.com/office/drawing/2014/main" val="2289964001"/>
                    </a:ext>
                  </a:extLst>
                </a:gridCol>
              </a:tblGrid>
              <a:tr h="502043">
                <a:tc>
                  <a:txBody>
                    <a:bodyPr/>
                    <a:lstStyle/>
                    <a:p>
                      <a:pPr marL="457200">
                        <a:lnSpc>
                          <a:spcPct val="115000"/>
                        </a:lnSpc>
                      </a:pPr>
                      <a:r>
                        <a:rPr lang="en-IN" sz="1200" kern="100">
                          <a:effectLst/>
                        </a:rPr>
                        <a:t>Mean squared error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pPr>
                      <a:r>
                        <a:rPr lang="en-IN" sz="1200" kern="100">
                          <a:effectLst/>
                        </a:rPr>
                        <a:t>Root Mean squared error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spcAft>
                          <a:spcPts val="800"/>
                        </a:spcAft>
                      </a:pPr>
                      <a:r>
                        <a:rPr lang="en-IN" sz="1200" kern="100">
                          <a:effectLst/>
                        </a:rPr>
                        <a:t>R2_score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60295914"/>
                  </a:ext>
                </a:extLst>
              </a:tr>
              <a:tr h="502043">
                <a:tc>
                  <a:txBody>
                    <a:bodyPr/>
                    <a:lstStyle/>
                    <a:p>
                      <a:pPr marL="457200">
                        <a:lnSpc>
                          <a:spcPct val="115000"/>
                        </a:lnSpc>
                        <a:spcAft>
                          <a:spcPts val="800"/>
                        </a:spcAft>
                      </a:pPr>
                      <a:r>
                        <a:rPr lang="en-IN" sz="1200" kern="100" dirty="0">
                          <a:effectLst/>
                        </a:rPr>
                        <a:t>3.1124e-24</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dirty="0">
                          <a:effectLst/>
                        </a:rPr>
                        <a:t>1.762e-12</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1</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.0</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9523200"/>
                  </a:ext>
                </a:extLst>
              </a:tr>
            </a:tbl>
          </a:graphicData>
        </a:graphic>
      </p:graphicFrame>
      <p:sp>
        <p:nvSpPr>
          <p:cNvPr id="6" name="TextBox 14">
            <a:extLst>
              <a:ext uri="{FF2B5EF4-FFF2-40B4-BE49-F238E27FC236}">
                <a16:creationId xmlns:a16="http://schemas.microsoft.com/office/drawing/2014/main" id="{7E74545B-0500-9DCB-951C-D34F38302D8E}"/>
              </a:ext>
            </a:extLst>
          </p:cNvPr>
          <p:cNvSpPr txBox="1"/>
          <p:nvPr/>
        </p:nvSpPr>
        <p:spPr>
          <a:xfrm>
            <a:off x="506617" y="1551361"/>
            <a:ext cx="4869911" cy="430887"/>
          </a:xfrm>
          <a:prstGeom prst="rect">
            <a:avLst/>
          </a:prstGeom>
        </p:spPr>
        <p:txBody>
          <a:bodyPr lIns="0" tIns="0" rIns="0" bIns="0" rtlCol="0" anchor="t">
            <a:spAutoFit/>
          </a:bodyPr>
          <a:lstStyle>
            <a:defPPr>
              <a:defRPr lang="en-US"/>
            </a:defPPr>
            <a:lvl1pPr>
              <a:defRPr sz="3200" b="1">
                <a:solidFill>
                  <a:srgbClr val="3E67C8"/>
                </a:solidFill>
              </a:defRPr>
            </a:lvl1pPr>
          </a:lstStyle>
          <a:p>
            <a:r>
              <a:rPr lang="en-IN" sz="2800" b="1" dirty="0">
                <a:effectLst/>
                <a:latin typeface="Times New Roman" panose="02020603050405020304" pitchFamily="18" charset="0"/>
                <a:ea typeface="Calibri" panose="020F0502020204030204" pitchFamily="34" charset="0"/>
              </a:rPr>
              <a:t>2.   K Feature Selection Method</a:t>
            </a:r>
            <a:endParaRPr lang="en-IN" sz="4400" dirty="0"/>
          </a:p>
        </p:txBody>
      </p:sp>
      <p:sp>
        <p:nvSpPr>
          <p:cNvPr id="7" name="TextBox 14">
            <a:extLst>
              <a:ext uri="{FF2B5EF4-FFF2-40B4-BE49-F238E27FC236}">
                <a16:creationId xmlns:a16="http://schemas.microsoft.com/office/drawing/2014/main" id="{CEE86B00-5554-6707-3B13-737459455EEE}"/>
              </a:ext>
            </a:extLst>
          </p:cNvPr>
          <p:cNvSpPr txBox="1"/>
          <p:nvPr/>
        </p:nvSpPr>
        <p:spPr>
          <a:xfrm>
            <a:off x="9877293" y="1731931"/>
            <a:ext cx="5112472" cy="492443"/>
          </a:xfrm>
          <a:prstGeom prst="rect">
            <a:avLst/>
          </a:prstGeom>
        </p:spPr>
        <p:txBody>
          <a:bodyPr wrap="square" lIns="0" tIns="0" rIns="0" bIns="0" rtlCol="0" anchor="t">
            <a:spAutoFit/>
          </a:bodyPr>
          <a:lstStyle>
            <a:defPPr>
              <a:defRPr lang="en-US"/>
            </a:defPPr>
            <a:lvl1pPr>
              <a:defRPr sz="3200" b="1">
                <a:solidFill>
                  <a:srgbClr val="3E67C8"/>
                </a:solidFill>
              </a:defRPr>
            </a:lvl1pPr>
          </a:lstStyle>
          <a:p>
            <a:r>
              <a:rPr lang="en-IN" dirty="0"/>
              <a:t>2.   Bayesian Ridge Regression </a:t>
            </a:r>
          </a:p>
        </p:txBody>
      </p:sp>
      <p:sp>
        <p:nvSpPr>
          <p:cNvPr id="9" name="TextBox 8">
            <a:extLst>
              <a:ext uri="{FF2B5EF4-FFF2-40B4-BE49-F238E27FC236}">
                <a16:creationId xmlns:a16="http://schemas.microsoft.com/office/drawing/2014/main" id="{9956C698-3495-ACD3-B00C-83CADD58E164}"/>
              </a:ext>
            </a:extLst>
          </p:cNvPr>
          <p:cNvSpPr txBox="1"/>
          <p:nvPr/>
        </p:nvSpPr>
        <p:spPr>
          <a:xfrm>
            <a:off x="9271323" y="2154038"/>
            <a:ext cx="2286000" cy="390684"/>
          </a:xfrm>
          <a:prstGeom prst="rect">
            <a:avLst/>
          </a:prstGeom>
          <a:noFill/>
        </p:spPr>
        <p:txBody>
          <a:bodyPr wrap="square">
            <a:spAutoFit/>
          </a:bodyPr>
          <a:lstStyle/>
          <a:p>
            <a:pPr marL="228600">
              <a:lnSpc>
                <a:spcPct val="115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For Testing data set: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AEF9DD58-E48D-0DAC-288F-D7AA0583B9E5}"/>
              </a:ext>
            </a:extLst>
          </p:cNvPr>
          <p:cNvSpPr txBox="1"/>
          <p:nvPr/>
        </p:nvSpPr>
        <p:spPr>
          <a:xfrm>
            <a:off x="9271322" y="3659516"/>
            <a:ext cx="2741203" cy="390684"/>
          </a:xfrm>
          <a:prstGeom prst="rect">
            <a:avLst/>
          </a:prstGeom>
          <a:noFill/>
        </p:spPr>
        <p:txBody>
          <a:bodyPr wrap="square">
            <a:spAutoFit/>
          </a:bodyPr>
          <a:lstStyle/>
          <a:p>
            <a:pPr marL="228600">
              <a:lnSpc>
                <a:spcPct val="115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For Training data set: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1" name="Table 10">
            <a:extLst>
              <a:ext uri="{FF2B5EF4-FFF2-40B4-BE49-F238E27FC236}">
                <a16:creationId xmlns:a16="http://schemas.microsoft.com/office/drawing/2014/main" id="{67EA6245-4BCC-441C-33EF-59E637533F51}"/>
              </a:ext>
            </a:extLst>
          </p:cNvPr>
          <p:cNvGraphicFramePr>
            <a:graphicFrameLocks noGrp="1"/>
          </p:cNvGraphicFramePr>
          <p:nvPr>
            <p:extLst>
              <p:ext uri="{D42A27DB-BD31-4B8C-83A1-F6EECF244321}">
                <p14:modId xmlns:p14="http://schemas.microsoft.com/office/powerpoint/2010/main" val="14916951"/>
              </p:ext>
            </p:extLst>
          </p:nvPr>
        </p:nvGraphicFramePr>
        <p:xfrm>
          <a:off x="9577387" y="2645026"/>
          <a:ext cx="8029964" cy="1004086"/>
        </p:xfrm>
        <a:graphic>
          <a:graphicData uri="http://schemas.openxmlformats.org/drawingml/2006/table">
            <a:tbl>
              <a:tblPr firstRow="1" firstCol="1" bandRow="1">
                <a:tableStyleId>{5C22544A-7EE6-4342-B048-85BDC9FD1C3A}</a:tableStyleId>
              </a:tblPr>
              <a:tblGrid>
                <a:gridCol w="2676358">
                  <a:extLst>
                    <a:ext uri="{9D8B030D-6E8A-4147-A177-3AD203B41FA5}">
                      <a16:colId xmlns:a16="http://schemas.microsoft.com/office/drawing/2014/main" val="622639550"/>
                    </a:ext>
                  </a:extLst>
                </a:gridCol>
                <a:gridCol w="2676358">
                  <a:extLst>
                    <a:ext uri="{9D8B030D-6E8A-4147-A177-3AD203B41FA5}">
                      <a16:colId xmlns:a16="http://schemas.microsoft.com/office/drawing/2014/main" val="2822550124"/>
                    </a:ext>
                  </a:extLst>
                </a:gridCol>
                <a:gridCol w="2677248">
                  <a:extLst>
                    <a:ext uri="{9D8B030D-6E8A-4147-A177-3AD203B41FA5}">
                      <a16:colId xmlns:a16="http://schemas.microsoft.com/office/drawing/2014/main" val="320779562"/>
                    </a:ext>
                  </a:extLst>
                </a:gridCol>
              </a:tblGrid>
              <a:tr h="502043">
                <a:tc>
                  <a:txBody>
                    <a:bodyPr/>
                    <a:lstStyle/>
                    <a:p>
                      <a:pPr marL="457200">
                        <a:lnSpc>
                          <a:spcPct val="115000"/>
                        </a:lnSpc>
                      </a:pPr>
                      <a:r>
                        <a:rPr lang="en-IN" sz="1200" kern="100">
                          <a:effectLst/>
                        </a:rPr>
                        <a:t>Mean squared error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pPr>
                      <a:r>
                        <a:rPr lang="en-IN" sz="1200" kern="100" dirty="0">
                          <a:effectLst/>
                        </a:rPr>
                        <a:t>Root Mean squared error</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spcAft>
                          <a:spcPts val="800"/>
                        </a:spcAft>
                      </a:pPr>
                      <a:r>
                        <a:rPr lang="en-IN" sz="1200" kern="100">
                          <a:effectLst/>
                        </a:rPr>
                        <a:t>R2_score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4448014"/>
                  </a:ext>
                </a:extLst>
              </a:tr>
              <a:tr h="502043">
                <a:tc>
                  <a:txBody>
                    <a:bodyPr/>
                    <a:lstStyle/>
                    <a:p>
                      <a:pPr marL="457200">
                        <a:lnSpc>
                          <a:spcPct val="115000"/>
                        </a:lnSpc>
                      </a:pPr>
                      <a:r>
                        <a:rPr lang="en-IN" sz="1200" kern="100">
                          <a:effectLst/>
                        </a:rPr>
                        <a:t>0.1136</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pPr>
                      <a:r>
                        <a:rPr lang="en-IN" sz="1200" kern="100">
                          <a:effectLst/>
                        </a:rPr>
                        <a:t>0.3371</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spcAft>
                          <a:spcPts val="800"/>
                        </a:spcAft>
                      </a:pPr>
                      <a:r>
                        <a:rPr lang="en-IN" sz="1200" kern="100" dirty="0">
                          <a:effectLst/>
                        </a:rPr>
                        <a:t>0.91192</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15898990"/>
                  </a:ext>
                </a:extLst>
              </a:tr>
            </a:tbl>
          </a:graphicData>
        </a:graphic>
      </p:graphicFrame>
      <p:graphicFrame>
        <p:nvGraphicFramePr>
          <p:cNvPr id="13" name="Table 12">
            <a:extLst>
              <a:ext uri="{FF2B5EF4-FFF2-40B4-BE49-F238E27FC236}">
                <a16:creationId xmlns:a16="http://schemas.microsoft.com/office/drawing/2014/main" id="{EFC7CEE6-76D6-3DC9-4A5D-B4361B869E0A}"/>
              </a:ext>
            </a:extLst>
          </p:cNvPr>
          <p:cNvGraphicFramePr>
            <a:graphicFrameLocks noGrp="1"/>
          </p:cNvGraphicFramePr>
          <p:nvPr>
            <p:extLst>
              <p:ext uri="{D42A27DB-BD31-4B8C-83A1-F6EECF244321}">
                <p14:modId xmlns:p14="http://schemas.microsoft.com/office/powerpoint/2010/main" val="2480529417"/>
              </p:ext>
            </p:extLst>
          </p:nvPr>
        </p:nvGraphicFramePr>
        <p:xfrm>
          <a:off x="9577387" y="4089721"/>
          <a:ext cx="8029964" cy="1004086"/>
        </p:xfrm>
        <a:graphic>
          <a:graphicData uri="http://schemas.openxmlformats.org/drawingml/2006/table">
            <a:tbl>
              <a:tblPr firstRow="1" firstCol="1" bandRow="1">
                <a:tableStyleId>{5C22544A-7EE6-4342-B048-85BDC9FD1C3A}</a:tableStyleId>
              </a:tblPr>
              <a:tblGrid>
                <a:gridCol w="2676358">
                  <a:extLst>
                    <a:ext uri="{9D8B030D-6E8A-4147-A177-3AD203B41FA5}">
                      <a16:colId xmlns:a16="http://schemas.microsoft.com/office/drawing/2014/main" val="3576159107"/>
                    </a:ext>
                  </a:extLst>
                </a:gridCol>
                <a:gridCol w="2676358">
                  <a:extLst>
                    <a:ext uri="{9D8B030D-6E8A-4147-A177-3AD203B41FA5}">
                      <a16:colId xmlns:a16="http://schemas.microsoft.com/office/drawing/2014/main" val="3015354552"/>
                    </a:ext>
                  </a:extLst>
                </a:gridCol>
                <a:gridCol w="2677248">
                  <a:extLst>
                    <a:ext uri="{9D8B030D-6E8A-4147-A177-3AD203B41FA5}">
                      <a16:colId xmlns:a16="http://schemas.microsoft.com/office/drawing/2014/main" val="2289964001"/>
                    </a:ext>
                  </a:extLst>
                </a:gridCol>
              </a:tblGrid>
              <a:tr h="502043">
                <a:tc>
                  <a:txBody>
                    <a:bodyPr/>
                    <a:lstStyle/>
                    <a:p>
                      <a:pPr marL="457200">
                        <a:lnSpc>
                          <a:spcPct val="115000"/>
                        </a:lnSpc>
                      </a:pPr>
                      <a:r>
                        <a:rPr lang="en-IN" sz="1200" kern="100">
                          <a:effectLst/>
                        </a:rPr>
                        <a:t>Mean squared error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pPr>
                      <a:r>
                        <a:rPr lang="en-IN" sz="1200" kern="100">
                          <a:effectLst/>
                        </a:rPr>
                        <a:t>Root Mean squared error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spcAft>
                          <a:spcPts val="800"/>
                        </a:spcAft>
                      </a:pPr>
                      <a:r>
                        <a:rPr lang="en-IN" sz="1200" kern="100">
                          <a:effectLst/>
                        </a:rPr>
                        <a:t>R2_score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60295914"/>
                  </a:ext>
                </a:extLst>
              </a:tr>
              <a:tr h="502043">
                <a:tc>
                  <a:txBody>
                    <a:bodyPr/>
                    <a:lstStyle/>
                    <a:p>
                      <a:pPr marL="457200">
                        <a:lnSpc>
                          <a:spcPct val="115000"/>
                        </a:lnSpc>
                        <a:spcAft>
                          <a:spcPts val="800"/>
                        </a:spcAft>
                      </a:pPr>
                      <a:r>
                        <a:rPr lang="en-IN" sz="1200" kern="100">
                          <a:effectLst/>
                        </a:rPr>
                        <a:t>7.11306 e-12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a:effectLst/>
                        </a:rPr>
                        <a:t>2.6703e-06</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spcAft>
                          <a:spcPts val="800"/>
                        </a:spcAft>
                      </a:pPr>
                      <a:r>
                        <a:rPr lang="en-IN" sz="1200" kern="100" dirty="0">
                          <a:effectLst/>
                        </a:rPr>
                        <a:t>0.9999</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9523200"/>
                  </a:ext>
                </a:extLst>
              </a:tr>
            </a:tbl>
          </a:graphicData>
        </a:graphic>
      </p:graphicFrame>
      <p:sp>
        <p:nvSpPr>
          <p:cNvPr id="14" name="TextBox 14">
            <a:extLst>
              <a:ext uri="{FF2B5EF4-FFF2-40B4-BE49-F238E27FC236}">
                <a16:creationId xmlns:a16="http://schemas.microsoft.com/office/drawing/2014/main" id="{4F1CE63A-5908-EBFA-7773-9132EB3D5BB4}"/>
              </a:ext>
            </a:extLst>
          </p:cNvPr>
          <p:cNvSpPr txBox="1"/>
          <p:nvPr/>
        </p:nvSpPr>
        <p:spPr>
          <a:xfrm>
            <a:off x="506617" y="5862846"/>
            <a:ext cx="6503783" cy="430887"/>
          </a:xfrm>
          <a:prstGeom prst="rect">
            <a:avLst/>
          </a:prstGeom>
        </p:spPr>
        <p:txBody>
          <a:bodyPr wrap="square" lIns="0" tIns="0" rIns="0" bIns="0" rtlCol="0" anchor="t">
            <a:spAutoFit/>
          </a:bodyPr>
          <a:lstStyle>
            <a:defPPr>
              <a:defRPr lang="en-US"/>
            </a:defPPr>
            <a:lvl1pPr>
              <a:defRPr sz="3200" b="1">
                <a:solidFill>
                  <a:srgbClr val="3E67C8"/>
                </a:solidFill>
              </a:defRPr>
            </a:lvl1pPr>
          </a:lstStyle>
          <a:p>
            <a:r>
              <a:rPr lang="en-IN" sz="2800" dirty="0">
                <a:latin typeface="Times New Roman" panose="02020603050405020304" pitchFamily="18" charset="0"/>
                <a:ea typeface="Calibri" panose="020F0502020204030204" pitchFamily="34" charset="0"/>
              </a:rPr>
              <a:t>3</a:t>
            </a:r>
            <a:r>
              <a:rPr lang="en-IN" sz="2800" b="1" dirty="0">
                <a:effectLst/>
                <a:latin typeface="Times New Roman" panose="02020603050405020304" pitchFamily="18" charset="0"/>
                <a:ea typeface="Calibri" panose="020F0502020204030204" pitchFamily="34" charset="0"/>
              </a:rPr>
              <a:t>.   Recursive Feature Elimination</a:t>
            </a:r>
            <a:endParaRPr lang="en-IN" sz="4400" dirty="0"/>
          </a:p>
        </p:txBody>
      </p:sp>
    </p:spTree>
    <p:extLst>
      <p:ext uri="{BB962C8B-B14F-4D97-AF65-F5344CB8AC3E}">
        <p14:creationId xmlns:p14="http://schemas.microsoft.com/office/powerpoint/2010/main" val="102591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1B4AA-A6C3-7AB1-040D-8EA4C833B436}"/>
            </a:ext>
          </a:extLst>
        </p:cNvPr>
        <p:cNvGrpSpPr/>
        <p:nvPr/>
      </p:nvGrpSpPr>
      <p:grpSpPr>
        <a:xfrm>
          <a:off x="0" y="0"/>
          <a:ext cx="0" cy="0"/>
          <a:chOff x="0" y="0"/>
          <a:chExt cx="0" cy="0"/>
        </a:xfrm>
      </p:grpSpPr>
      <p:grpSp>
        <p:nvGrpSpPr>
          <p:cNvPr id="2" name="Group 6">
            <a:extLst>
              <a:ext uri="{FF2B5EF4-FFF2-40B4-BE49-F238E27FC236}">
                <a16:creationId xmlns:a16="http://schemas.microsoft.com/office/drawing/2014/main" id="{F06B953B-BBAE-55B4-D5FB-A70252E0D06A}"/>
              </a:ext>
            </a:extLst>
          </p:cNvPr>
          <p:cNvGrpSpPr/>
          <p:nvPr/>
        </p:nvGrpSpPr>
        <p:grpSpPr>
          <a:xfrm rot="-10800000">
            <a:off x="-2514600" y="-2320079"/>
            <a:ext cx="14323168" cy="3925509"/>
            <a:chOff x="0" y="0"/>
            <a:chExt cx="736505" cy="187305"/>
          </a:xfrm>
        </p:grpSpPr>
        <p:sp>
          <p:nvSpPr>
            <p:cNvPr id="3" name="Freeform 7">
              <a:extLst>
                <a:ext uri="{FF2B5EF4-FFF2-40B4-BE49-F238E27FC236}">
                  <a16:creationId xmlns:a16="http://schemas.microsoft.com/office/drawing/2014/main" id="{A4216E92-A1E1-E1C3-7860-D97C3978712C}"/>
                </a:ext>
              </a:extLst>
            </p:cNvPr>
            <p:cNvSpPr/>
            <p:nvPr/>
          </p:nvSpPr>
          <p:spPr>
            <a:xfrm>
              <a:off x="0" y="0"/>
              <a:ext cx="736505" cy="187305"/>
            </a:xfrm>
            <a:custGeom>
              <a:avLst/>
              <a:gdLst/>
              <a:ahLst/>
              <a:cxnLst/>
              <a:rect l="l" t="t" r="r" b="b"/>
              <a:pathLst>
                <a:path w="736505" h="187305">
                  <a:moveTo>
                    <a:pt x="203200" y="0"/>
                  </a:moveTo>
                  <a:lnTo>
                    <a:pt x="533305" y="0"/>
                  </a:lnTo>
                  <a:lnTo>
                    <a:pt x="736505" y="187305"/>
                  </a:lnTo>
                  <a:lnTo>
                    <a:pt x="0" y="187305"/>
                  </a:lnTo>
                  <a:lnTo>
                    <a:pt x="203200" y="0"/>
                  </a:lnTo>
                  <a:close/>
                </a:path>
              </a:pathLst>
            </a:custGeom>
            <a:solidFill>
              <a:srgbClr val="0071C9"/>
            </a:solidFill>
          </p:spPr>
        </p:sp>
        <p:sp>
          <p:nvSpPr>
            <p:cNvPr id="4" name="TextBox 8">
              <a:extLst>
                <a:ext uri="{FF2B5EF4-FFF2-40B4-BE49-F238E27FC236}">
                  <a16:creationId xmlns:a16="http://schemas.microsoft.com/office/drawing/2014/main" id="{040A26C9-8861-21AE-45BC-C224843B979E}"/>
                </a:ext>
              </a:extLst>
            </p:cNvPr>
            <p:cNvSpPr txBox="1"/>
            <p:nvPr/>
          </p:nvSpPr>
          <p:spPr>
            <a:xfrm>
              <a:off x="127000" y="-38100"/>
              <a:ext cx="482505" cy="225405"/>
            </a:xfrm>
            <a:prstGeom prst="rect">
              <a:avLst/>
            </a:prstGeom>
          </p:spPr>
          <p:txBody>
            <a:bodyPr lIns="50801" tIns="50801" rIns="50801" bIns="50801" rtlCol="0" anchor="ctr"/>
            <a:lstStyle/>
            <a:p>
              <a:pPr algn="ctr">
                <a:lnSpc>
                  <a:spcPts val="2100"/>
                </a:lnSpc>
              </a:pPr>
              <a:endParaRPr/>
            </a:p>
          </p:txBody>
        </p:sp>
      </p:grpSp>
      <p:sp>
        <p:nvSpPr>
          <p:cNvPr id="5" name="TextBox 4">
            <a:extLst>
              <a:ext uri="{FF2B5EF4-FFF2-40B4-BE49-F238E27FC236}">
                <a16:creationId xmlns:a16="http://schemas.microsoft.com/office/drawing/2014/main" id="{15EF81B0-07A6-4D80-A8FC-DC177885852D}"/>
              </a:ext>
            </a:extLst>
          </p:cNvPr>
          <p:cNvSpPr txBox="1"/>
          <p:nvPr/>
        </p:nvSpPr>
        <p:spPr>
          <a:xfrm>
            <a:off x="1096310" y="195208"/>
            <a:ext cx="7101348" cy="1282146"/>
          </a:xfrm>
          <a:prstGeom prst="rect">
            <a:avLst/>
          </a:prstGeom>
          <a:noFill/>
        </p:spPr>
        <p:txBody>
          <a:bodyPr wrap="square" rtlCol="0">
            <a:spAutoFit/>
          </a:bodyPr>
          <a:lstStyle/>
          <a:p>
            <a:pPr algn="ctr">
              <a:lnSpc>
                <a:spcPct val="115000"/>
              </a:lnSpc>
              <a:spcAft>
                <a:spcPts val="800"/>
              </a:spcAft>
            </a:pPr>
            <a:r>
              <a:rPr lang="en-US" sz="3200" b="1"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V</a:t>
            </a:r>
            <a:r>
              <a:rPr lang="en-IN" sz="3200" b="1"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ARIANCE INFLATION FACTOR</a:t>
            </a:r>
          </a:p>
          <a:p>
            <a:pPr algn="ctr">
              <a:lnSpc>
                <a:spcPct val="115000"/>
              </a:lnSpc>
              <a:spcAft>
                <a:spcPts val="800"/>
              </a:spcAft>
            </a:pPr>
            <a:r>
              <a:rPr lang="en-IN" sz="32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(VIF)</a:t>
            </a:r>
          </a:p>
        </p:txBody>
      </p:sp>
      <p:cxnSp>
        <p:nvCxnSpPr>
          <p:cNvPr id="25" name="Straight Connector 24">
            <a:extLst>
              <a:ext uri="{FF2B5EF4-FFF2-40B4-BE49-F238E27FC236}">
                <a16:creationId xmlns:a16="http://schemas.microsoft.com/office/drawing/2014/main" id="{22A00316-3E8E-BF2D-845A-7AA472B5D996}"/>
              </a:ext>
            </a:extLst>
          </p:cNvPr>
          <p:cNvCxnSpPr>
            <a:cxnSpLocks/>
          </p:cNvCxnSpPr>
          <p:nvPr/>
        </p:nvCxnSpPr>
        <p:spPr>
          <a:xfrm>
            <a:off x="383181" y="5642415"/>
            <a:ext cx="17526000" cy="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2DE2D98-BE9B-0A8F-8E51-70D778E34A00}"/>
              </a:ext>
            </a:extLst>
          </p:cNvPr>
          <p:cNvCxnSpPr>
            <a:cxnSpLocks/>
          </p:cNvCxnSpPr>
          <p:nvPr/>
        </p:nvCxnSpPr>
        <p:spPr>
          <a:xfrm>
            <a:off x="9146181" y="1737537"/>
            <a:ext cx="0" cy="7791078"/>
          </a:xfrm>
          <a:prstGeom prst="line">
            <a:avLst/>
          </a:prstGeom>
        </p:spPr>
        <p:style>
          <a:lnRef idx="1">
            <a:schemeClr val="dk1"/>
          </a:lnRef>
          <a:fillRef idx="0">
            <a:schemeClr val="dk1"/>
          </a:fillRef>
          <a:effectRef idx="0">
            <a:schemeClr val="dk1"/>
          </a:effectRef>
          <a:fontRef idx="minor">
            <a:schemeClr val="tx1"/>
          </a:fontRef>
        </p:style>
      </p:cxnSp>
      <p:sp>
        <p:nvSpPr>
          <p:cNvPr id="36" name="TextBox 14">
            <a:extLst>
              <a:ext uri="{FF2B5EF4-FFF2-40B4-BE49-F238E27FC236}">
                <a16:creationId xmlns:a16="http://schemas.microsoft.com/office/drawing/2014/main" id="{C631BCD7-DF3F-4450-A89E-05028E162A2A}"/>
              </a:ext>
            </a:extLst>
          </p:cNvPr>
          <p:cNvSpPr txBox="1"/>
          <p:nvPr/>
        </p:nvSpPr>
        <p:spPr>
          <a:xfrm>
            <a:off x="9877292" y="5887716"/>
            <a:ext cx="6248527" cy="492443"/>
          </a:xfrm>
          <a:prstGeom prst="rect">
            <a:avLst/>
          </a:prstGeom>
        </p:spPr>
        <p:txBody>
          <a:bodyPr wrap="square" lIns="0" tIns="0" rIns="0" bIns="0" rtlCol="0" anchor="t">
            <a:spAutoFit/>
          </a:bodyPr>
          <a:lstStyle>
            <a:defPPr>
              <a:defRPr lang="en-US"/>
            </a:defPPr>
            <a:lvl1pPr>
              <a:defRPr sz="3200" b="1">
                <a:solidFill>
                  <a:srgbClr val="3E67C8"/>
                </a:solidFill>
              </a:defRPr>
            </a:lvl1pPr>
          </a:lstStyle>
          <a:p>
            <a:r>
              <a:rPr lang="en-IN" dirty="0"/>
              <a:t>3.   K Feature Selection Method </a:t>
            </a:r>
          </a:p>
        </p:txBody>
      </p:sp>
      <p:sp>
        <p:nvSpPr>
          <p:cNvPr id="7" name="TextBox 14">
            <a:extLst>
              <a:ext uri="{FF2B5EF4-FFF2-40B4-BE49-F238E27FC236}">
                <a16:creationId xmlns:a16="http://schemas.microsoft.com/office/drawing/2014/main" id="{18B999A6-AE20-39E7-2812-391C1F8FB722}"/>
              </a:ext>
            </a:extLst>
          </p:cNvPr>
          <p:cNvSpPr txBox="1"/>
          <p:nvPr/>
        </p:nvSpPr>
        <p:spPr>
          <a:xfrm>
            <a:off x="9877292" y="1731931"/>
            <a:ext cx="6718425" cy="492443"/>
          </a:xfrm>
          <a:prstGeom prst="rect">
            <a:avLst/>
          </a:prstGeom>
        </p:spPr>
        <p:txBody>
          <a:bodyPr wrap="square" lIns="0" tIns="0" rIns="0" bIns="0" rtlCol="0" anchor="t">
            <a:spAutoFit/>
          </a:bodyPr>
          <a:lstStyle>
            <a:defPPr>
              <a:defRPr lang="en-US"/>
            </a:defPPr>
            <a:lvl1pPr>
              <a:defRPr sz="3200" b="1">
                <a:solidFill>
                  <a:srgbClr val="3E67C8"/>
                </a:solidFill>
              </a:defRPr>
            </a:lvl1pPr>
          </a:lstStyle>
          <a:p>
            <a:r>
              <a:rPr lang="en-IN" dirty="0"/>
              <a:t>2.   Recursive Feature Elimination</a:t>
            </a:r>
          </a:p>
        </p:txBody>
      </p:sp>
      <p:sp>
        <p:nvSpPr>
          <p:cNvPr id="19" name="TextBox 18">
            <a:extLst>
              <a:ext uri="{FF2B5EF4-FFF2-40B4-BE49-F238E27FC236}">
                <a16:creationId xmlns:a16="http://schemas.microsoft.com/office/drawing/2014/main" id="{477DA518-93A3-CA52-536D-3BD3D1E334F1}"/>
              </a:ext>
            </a:extLst>
          </p:cNvPr>
          <p:cNvSpPr txBox="1"/>
          <p:nvPr/>
        </p:nvSpPr>
        <p:spPr>
          <a:xfrm>
            <a:off x="577661" y="2220124"/>
            <a:ext cx="8029964" cy="1200329"/>
          </a:xfrm>
          <a:prstGeom prst="rect">
            <a:avLst/>
          </a:prstGeom>
          <a:noFill/>
        </p:spPr>
        <p:txBody>
          <a:bodyPr wrap="square">
            <a:spAutoFit/>
          </a:bodyPr>
          <a:lstStyle/>
          <a:p>
            <a:r>
              <a:rPr lang="en-IN" dirty="0"/>
              <a:t>Applying Ridge regression there is overfitting &amp; multicollinearity in the model. To remove multicollinearity, we calculated the VIF (Variance inflation factor) and removed the covariates above a given threshold value. We have set the threshold to be equal to 10 because we are using Ridge Regression.</a:t>
            </a:r>
          </a:p>
        </p:txBody>
      </p:sp>
      <p:sp>
        <p:nvSpPr>
          <p:cNvPr id="20" name="TextBox 14">
            <a:extLst>
              <a:ext uri="{FF2B5EF4-FFF2-40B4-BE49-F238E27FC236}">
                <a16:creationId xmlns:a16="http://schemas.microsoft.com/office/drawing/2014/main" id="{2476305B-5404-660D-6030-DC9979C6F0E9}"/>
              </a:ext>
            </a:extLst>
          </p:cNvPr>
          <p:cNvSpPr txBox="1"/>
          <p:nvPr/>
        </p:nvSpPr>
        <p:spPr>
          <a:xfrm>
            <a:off x="680649" y="3874497"/>
            <a:ext cx="4869911" cy="492443"/>
          </a:xfrm>
          <a:prstGeom prst="rect">
            <a:avLst/>
          </a:prstGeom>
        </p:spPr>
        <p:txBody>
          <a:bodyPr lIns="0" tIns="0" rIns="0" bIns="0" rtlCol="0" anchor="t">
            <a:spAutoFit/>
          </a:bodyPr>
          <a:lstStyle>
            <a:defPPr>
              <a:defRPr lang="en-US"/>
            </a:defPPr>
            <a:lvl1pPr>
              <a:defRPr sz="3200" b="1">
                <a:solidFill>
                  <a:srgbClr val="3E67C8"/>
                </a:solidFill>
              </a:defRPr>
            </a:lvl1pPr>
          </a:lstStyle>
          <a:p>
            <a:r>
              <a:rPr lang="en-US" dirty="0"/>
              <a:t>STACKED REGRESSION</a:t>
            </a:r>
            <a:endParaRPr lang="en-IN" dirty="0"/>
          </a:p>
        </p:txBody>
      </p:sp>
      <p:sp>
        <p:nvSpPr>
          <p:cNvPr id="22" name="TextBox 21">
            <a:extLst>
              <a:ext uri="{FF2B5EF4-FFF2-40B4-BE49-F238E27FC236}">
                <a16:creationId xmlns:a16="http://schemas.microsoft.com/office/drawing/2014/main" id="{A2FBC540-6C0D-6E1F-A490-F5AC905823F5}"/>
              </a:ext>
            </a:extLst>
          </p:cNvPr>
          <p:cNvSpPr txBox="1"/>
          <p:nvPr/>
        </p:nvSpPr>
        <p:spPr>
          <a:xfrm>
            <a:off x="582424" y="4516249"/>
            <a:ext cx="7958919" cy="646331"/>
          </a:xfrm>
          <a:prstGeom prst="rect">
            <a:avLst/>
          </a:prstGeom>
          <a:noFill/>
        </p:spPr>
        <p:txBody>
          <a:bodyPr wrap="square">
            <a:spAutoFit/>
          </a:bodyPr>
          <a:lstStyle/>
          <a:p>
            <a:r>
              <a:rPr lang="en-IN" dirty="0"/>
              <a:t>To overcome the problem of overfitting we made use of Stack Regression with base learners as Regression and Decision Tree.</a:t>
            </a:r>
          </a:p>
        </p:txBody>
      </p:sp>
      <p:graphicFrame>
        <p:nvGraphicFramePr>
          <p:cNvPr id="23" name="Table 22">
            <a:extLst>
              <a:ext uri="{FF2B5EF4-FFF2-40B4-BE49-F238E27FC236}">
                <a16:creationId xmlns:a16="http://schemas.microsoft.com/office/drawing/2014/main" id="{82DE3A72-0ADD-AF30-24A1-15A3E22FF00E}"/>
              </a:ext>
            </a:extLst>
          </p:cNvPr>
          <p:cNvGraphicFramePr>
            <a:graphicFrameLocks noGrp="1"/>
          </p:cNvGraphicFramePr>
          <p:nvPr>
            <p:extLst>
              <p:ext uri="{D42A27DB-BD31-4B8C-83A1-F6EECF244321}">
                <p14:modId xmlns:p14="http://schemas.microsoft.com/office/powerpoint/2010/main" val="1148012968"/>
              </p:ext>
            </p:extLst>
          </p:nvPr>
        </p:nvGraphicFramePr>
        <p:xfrm>
          <a:off x="837881" y="6884099"/>
          <a:ext cx="6248526" cy="892828"/>
        </p:xfrm>
        <a:graphic>
          <a:graphicData uri="http://schemas.openxmlformats.org/drawingml/2006/table">
            <a:tbl>
              <a:tblPr firstRow="1" firstCol="1" bandRow="1">
                <a:tableStyleId>{5C22544A-7EE6-4342-B048-85BDC9FD1C3A}</a:tableStyleId>
              </a:tblPr>
              <a:tblGrid>
                <a:gridCol w="3124263">
                  <a:extLst>
                    <a:ext uri="{9D8B030D-6E8A-4147-A177-3AD203B41FA5}">
                      <a16:colId xmlns:a16="http://schemas.microsoft.com/office/drawing/2014/main" val="3590989634"/>
                    </a:ext>
                  </a:extLst>
                </a:gridCol>
                <a:gridCol w="3124263">
                  <a:extLst>
                    <a:ext uri="{9D8B030D-6E8A-4147-A177-3AD203B41FA5}">
                      <a16:colId xmlns:a16="http://schemas.microsoft.com/office/drawing/2014/main" val="1615739157"/>
                    </a:ext>
                  </a:extLst>
                </a:gridCol>
              </a:tblGrid>
              <a:tr h="446414">
                <a:tc>
                  <a:txBody>
                    <a:bodyPr/>
                    <a:lstStyle/>
                    <a:p>
                      <a:pPr>
                        <a:lnSpc>
                          <a:spcPct val="115000"/>
                        </a:lnSpc>
                        <a:spcAft>
                          <a:spcPts val="800"/>
                        </a:spcAft>
                      </a:pPr>
                      <a:r>
                        <a:rPr lang="en-IN" sz="1200" kern="100">
                          <a:effectLst/>
                        </a:rPr>
                        <a:t>R²</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IN" sz="1200" kern="100" dirty="0">
                          <a:effectLst/>
                        </a:rPr>
                        <a:t>0.9538</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31542053"/>
                  </a:ext>
                </a:extLst>
              </a:tr>
              <a:tr h="446414">
                <a:tc>
                  <a:txBody>
                    <a:bodyPr/>
                    <a:lstStyle/>
                    <a:p>
                      <a:pPr>
                        <a:lnSpc>
                          <a:spcPct val="115000"/>
                        </a:lnSpc>
                        <a:spcAft>
                          <a:spcPts val="800"/>
                        </a:spcAft>
                      </a:pPr>
                      <a:r>
                        <a:rPr lang="en-IN" sz="1200" kern="100" dirty="0">
                          <a:effectLst/>
                        </a:rPr>
                        <a:t>RMSE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IN" sz="1200" kern="100" dirty="0">
                          <a:effectLst/>
                        </a:rPr>
                        <a:t>0.2030</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1361003"/>
                  </a:ext>
                </a:extLst>
              </a:tr>
            </a:tbl>
          </a:graphicData>
        </a:graphic>
      </p:graphicFrame>
      <p:graphicFrame>
        <p:nvGraphicFramePr>
          <p:cNvPr id="24" name="Table 23">
            <a:extLst>
              <a:ext uri="{FF2B5EF4-FFF2-40B4-BE49-F238E27FC236}">
                <a16:creationId xmlns:a16="http://schemas.microsoft.com/office/drawing/2014/main" id="{5042D7C3-5DBD-DC40-D13B-2DFE54779440}"/>
              </a:ext>
            </a:extLst>
          </p:cNvPr>
          <p:cNvGraphicFramePr>
            <a:graphicFrameLocks noGrp="1"/>
          </p:cNvGraphicFramePr>
          <p:nvPr>
            <p:extLst>
              <p:ext uri="{D42A27DB-BD31-4B8C-83A1-F6EECF244321}">
                <p14:modId xmlns:p14="http://schemas.microsoft.com/office/powerpoint/2010/main" val="1472053129"/>
              </p:ext>
            </p:extLst>
          </p:nvPr>
        </p:nvGraphicFramePr>
        <p:xfrm>
          <a:off x="837881" y="8207063"/>
          <a:ext cx="6248526" cy="892828"/>
        </p:xfrm>
        <a:graphic>
          <a:graphicData uri="http://schemas.openxmlformats.org/drawingml/2006/table">
            <a:tbl>
              <a:tblPr firstRow="1" firstCol="1" bandRow="1">
                <a:tableStyleId>{5C22544A-7EE6-4342-B048-85BDC9FD1C3A}</a:tableStyleId>
              </a:tblPr>
              <a:tblGrid>
                <a:gridCol w="3124263">
                  <a:extLst>
                    <a:ext uri="{9D8B030D-6E8A-4147-A177-3AD203B41FA5}">
                      <a16:colId xmlns:a16="http://schemas.microsoft.com/office/drawing/2014/main" val="155523684"/>
                    </a:ext>
                  </a:extLst>
                </a:gridCol>
                <a:gridCol w="3124263">
                  <a:extLst>
                    <a:ext uri="{9D8B030D-6E8A-4147-A177-3AD203B41FA5}">
                      <a16:colId xmlns:a16="http://schemas.microsoft.com/office/drawing/2014/main" val="2149412603"/>
                    </a:ext>
                  </a:extLst>
                </a:gridCol>
              </a:tblGrid>
              <a:tr h="446414">
                <a:tc>
                  <a:txBody>
                    <a:bodyPr/>
                    <a:lstStyle/>
                    <a:p>
                      <a:pPr>
                        <a:lnSpc>
                          <a:spcPct val="115000"/>
                        </a:lnSpc>
                        <a:spcAft>
                          <a:spcPts val="800"/>
                        </a:spcAft>
                      </a:pPr>
                      <a:r>
                        <a:rPr lang="en-IN" sz="1200" kern="100" dirty="0">
                          <a:effectLst/>
                        </a:rPr>
                        <a:t>R²</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IN" sz="1200" kern="100" dirty="0">
                          <a:effectLst/>
                        </a:rPr>
                        <a:t>0.9443</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2499947"/>
                  </a:ext>
                </a:extLst>
              </a:tr>
              <a:tr h="446414">
                <a:tc>
                  <a:txBody>
                    <a:bodyPr/>
                    <a:lstStyle/>
                    <a:p>
                      <a:pPr>
                        <a:lnSpc>
                          <a:spcPct val="115000"/>
                        </a:lnSpc>
                        <a:spcAft>
                          <a:spcPts val="800"/>
                        </a:spcAft>
                      </a:pPr>
                      <a:r>
                        <a:rPr lang="en-IN" sz="1200" kern="100">
                          <a:effectLst/>
                        </a:rPr>
                        <a:t>RMSE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IN" sz="1200" kern="100" dirty="0">
                          <a:effectLst/>
                        </a:rPr>
                        <a:t>0.0719</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91828775"/>
                  </a:ext>
                </a:extLst>
              </a:tr>
            </a:tbl>
          </a:graphicData>
        </a:graphic>
      </p:graphicFrame>
      <p:sp>
        <p:nvSpPr>
          <p:cNvPr id="26" name="Rectangle 1">
            <a:extLst>
              <a:ext uri="{FF2B5EF4-FFF2-40B4-BE49-F238E27FC236}">
                <a16:creationId xmlns:a16="http://schemas.microsoft.com/office/drawing/2014/main" id="{BF11DEB4-E4E3-673E-4C6A-F62C80FDB291}"/>
              </a:ext>
            </a:extLst>
          </p:cNvPr>
          <p:cNvSpPr>
            <a:spLocks noChangeArrowheads="1"/>
          </p:cNvSpPr>
          <p:nvPr/>
        </p:nvSpPr>
        <p:spPr bwMode="auto">
          <a:xfrm>
            <a:off x="837882" y="6561015"/>
            <a:ext cx="14781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Training data:</a:t>
            </a:r>
            <a:endParaRPr kumimoji="0" lang="en-US" altLang="en-US" b="0" i="0" u="none" strike="noStrike" cap="none" normalizeH="0" baseline="0" dirty="0">
              <a:ln>
                <a:noFill/>
              </a:ln>
              <a:solidFill>
                <a:schemeClr val="tx1"/>
              </a:solidFill>
              <a:effectLst/>
            </a:endParaRPr>
          </a:p>
        </p:txBody>
      </p:sp>
      <p:sp>
        <p:nvSpPr>
          <p:cNvPr id="28" name="Rectangle 1">
            <a:extLst>
              <a:ext uri="{FF2B5EF4-FFF2-40B4-BE49-F238E27FC236}">
                <a16:creationId xmlns:a16="http://schemas.microsoft.com/office/drawing/2014/main" id="{765653FA-C086-9013-44D3-E31614DE0D52}"/>
              </a:ext>
            </a:extLst>
          </p:cNvPr>
          <p:cNvSpPr>
            <a:spLocks noChangeArrowheads="1"/>
          </p:cNvSpPr>
          <p:nvPr/>
        </p:nvSpPr>
        <p:spPr bwMode="auto">
          <a:xfrm>
            <a:off x="911754" y="7892646"/>
            <a:ext cx="13676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t>
            </a:r>
            <a:r>
              <a:rPr lang="en-US" altLang="en-US" dirty="0">
                <a:latin typeface="Times New Roman" panose="02020603050405020304" pitchFamily="18" charset="0"/>
                <a:ea typeface="Calibri" panose="020F0502020204030204" pitchFamily="34" charset="0"/>
                <a:cs typeface="Times New Roman" panose="02020603050405020304" pitchFamily="18" charset="0"/>
              </a:rPr>
              <a:t>esting</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data:</a:t>
            </a:r>
            <a:endParaRPr kumimoji="0" lang="en-US" altLang="en-US" b="0" i="0" u="none" strike="noStrike" cap="none" normalizeH="0" baseline="0" dirty="0">
              <a:ln>
                <a:noFill/>
              </a:ln>
              <a:solidFill>
                <a:schemeClr val="tx1"/>
              </a:solidFill>
              <a:effectLst/>
            </a:endParaRPr>
          </a:p>
        </p:txBody>
      </p:sp>
      <p:sp>
        <p:nvSpPr>
          <p:cNvPr id="30" name="TextBox 14">
            <a:extLst>
              <a:ext uri="{FF2B5EF4-FFF2-40B4-BE49-F238E27FC236}">
                <a16:creationId xmlns:a16="http://schemas.microsoft.com/office/drawing/2014/main" id="{7AAFEA7B-23CF-E6C2-CE9B-C4FC721070B1}"/>
              </a:ext>
            </a:extLst>
          </p:cNvPr>
          <p:cNvSpPr txBox="1"/>
          <p:nvPr/>
        </p:nvSpPr>
        <p:spPr>
          <a:xfrm>
            <a:off x="647556" y="5947827"/>
            <a:ext cx="4869911" cy="492443"/>
          </a:xfrm>
          <a:prstGeom prst="rect">
            <a:avLst/>
          </a:prstGeom>
        </p:spPr>
        <p:txBody>
          <a:bodyPr lIns="0" tIns="0" rIns="0" bIns="0" rtlCol="0" anchor="t">
            <a:spAutoFit/>
          </a:bodyPr>
          <a:lstStyle>
            <a:defPPr>
              <a:defRPr lang="en-US"/>
            </a:defPPr>
            <a:lvl1pPr>
              <a:defRPr sz="3200" b="1">
                <a:solidFill>
                  <a:srgbClr val="3E67C8"/>
                </a:solidFill>
              </a:defRPr>
            </a:lvl1pPr>
          </a:lstStyle>
          <a:p>
            <a:r>
              <a:rPr lang="en-US" dirty="0"/>
              <a:t>1.   Correlation Analysis</a:t>
            </a:r>
            <a:endParaRPr lang="en-IN" dirty="0"/>
          </a:p>
        </p:txBody>
      </p:sp>
      <p:graphicFrame>
        <p:nvGraphicFramePr>
          <p:cNvPr id="31" name="Table 30">
            <a:extLst>
              <a:ext uri="{FF2B5EF4-FFF2-40B4-BE49-F238E27FC236}">
                <a16:creationId xmlns:a16="http://schemas.microsoft.com/office/drawing/2014/main" id="{42B026CB-91C9-A87F-1121-A81046AC2DEF}"/>
              </a:ext>
            </a:extLst>
          </p:cNvPr>
          <p:cNvGraphicFramePr>
            <a:graphicFrameLocks noGrp="1"/>
          </p:cNvGraphicFramePr>
          <p:nvPr>
            <p:extLst>
              <p:ext uri="{D42A27DB-BD31-4B8C-83A1-F6EECF244321}">
                <p14:modId xmlns:p14="http://schemas.microsoft.com/office/powerpoint/2010/main" val="2425498980"/>
              </p:ext>
            </p:extLst>
          </p:nvPr>
        </p:nvGraphicFramePr>
        <p:xfrm>
          <a:off x="10634620" y="2614503"/>
          <a:ext cx="6248526" cy="892828"/>
        </p:xfrm>
        <a:graphic>
          <a:graphicData uri="http://schemas.openxmlformats.org/drawingml/2006/table">
            <a:tbl>
              <a:tblPr firstRow="1" firstCol="1" bandRow="1">
                <a:tableStyleId>{5C22544A-7EE6-4342-B048-85BDC9FD1C3A}</a:tableStyleId>
              </a:tblPr>
              <a:tblGrid>
                <a:gridCol w="3124263">
                  <a:extLst>
                    <a:ext uri="{9D8B030D-6E8A-4147-A177-3AD203B41FA5}">
                      <a16:colId xmlns:a16="http://schemas.microsoft.com/office/drawing/2014/main" val="3590989634"/>
                    </a:ext>
                  </a:extLst>
                </a:gridCol>
                <a:gridCol w="3124263">
                  <a:extLst>
                    <a:ext uri="{9D8B030D-6E8A-4147-A177-3AD203B41FA5}">
                      <a16:colId xmlns:a16="http://schemas.microsoft.com/office/drawing/2014/main" val="1615739157"/>
                    </a:ext>
                  </a:extLst>
                </a:gridCol>
              </a:tblGrid>
              <a:tr h="446414">
                <a:tc>
                  <a:txBody>
                    <a:bodyPr/>
                    <a:lstStyle/>
                    <a:p>
                      <a:pPr>
                        <a:lnSpc>
                          <a:spcPct val="115000"/>
                        </a:lnSpc>
                        <a:spcAft>
                          <a:spcPts val="800"/>
                        </a:spcAft>
                      </a:pPr>
                      <a:r>
                        <a:rPr lang="en-IN" sz="1200" kern="100" dirty="0">
                          <a:effectLst/>
                        </a:rPr>
                        <a:t>R²</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IN" sz="1200" kern="100" dirty="0">
                          <a:effectLst/>
                        </a:rPr>
                        <a:t>0.8593</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31542053"/>
                  </a:ext>
                </a:extLst>
              </a:tr>
              <a:tr h="446414">
                <a:tc>
                  <a:txBody>
                    <a:bodyPr/>
                    <a:lstStyle/>
                    <a:p>
                      <a:pPr>
                        <a:lnSpc>
                          <a:spcPct val="115000"/>
                        </a:lnSpc>
                        <a:spcAft>
                          <a:spcPts val="800"/>
                        </a:spcAft>
                      </a:pPr>
                      <a:r>
                        <a:rPr lang="en-IN" sz="1200" kern="100" dirty="0">
                          <a:effectLst/>
                        </a:rPr>
                        <a:t>RMSE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IN" sz="1200" kern="100" dirty="0">
                          <a:effectLst/>
                        </a:rPr>
                        <a:t>0.3543</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1361003"/>
                  </a:ext>
                </a:extLst>
              </a:tr>
            </a:tbl>
          </a:graphicData>
        </a:graphic>
      </p:graphicFrame>
      <p:graphicFrame>
        <p:nvGraphicFramePr>
          <p:cNvPr id="32" name="Table 31">
            <a:extLst>
              <a:ext uri="{FF2B5EF4-FFF2-40B4-BE49-F238E27FC236}">
                <a16:creationId xmlns:a16="http://schemas.microsoft.com/office/drawing/2014/main" id="{58247381-74F3-D2B8-7903-0F99E1C041AD}"/>
              </a:ext>
            </a:extLst>
          </p:cNvPr>
          <p:cNvGraphicFramePr>
            <a:graphicFrameLocks noGrp="1"/>
          </p:cNvGraphicFramePr>
          <p:nvPr>
            <p:extLst>
              <p:ext uri="{D42A27DB-BD31-4B8C-83A1-F6EECF244321}">
                <p14:modId xmlns:p14="http://schemas.microsoft.com/office/powerpoint/2010/main" val="1138900405"/>
              </p:ext>
            </p:extLst>
          </p:nvPr>
        </p:nvGraphicFramePr>
        <p:xfrm>
          <a:off x="10634620" y="3947560"/>
          <a:ext cx="6248526" cy="892828"/>
        </p:xfrm>
        <a:graphic>
          <a:graphicData uri="http://schemas.openxmlformats.org/drawingml/2006/table">
            <a:tbl>
              <a:tblPr firstRow="1" firstCol="1" bandRow="1">
                <a:tableStyleId>{5C22544A-7EE6-4342-B048-85BDC9FD1C3A}</a:tableStyleId>
              </a:tblPr>
              <a:tblGrid>
                <a:gridCol w="3124263">
                  <a:extLst>
                    <a:ext uri="{9D8B030D-6E8A-4147-A177-3AD203B41FA5}">
                      <a16:colId xmlns:a16="http://schemas.microsoft.com/office/drawing/2014/main" val="155523684"/>
                    </a:ext>
                  </a:extLst>
                </a:gridCol>
                <a:gridCol w="3124263">
                  <a:extLst>
                    <a:ext uri="{9D8B030D-6E8A-4147-A177-3AD203B41FA5}">
                      <a16:colId xmlns:a16="http://schemas.microsoft.com/office/drawing/2014/main" val="2149412603"/>
                    </a:ext>
                  </a:extLst>
                </a:gridCol>
              </a:tblGrid>
              <a:tr h="446414">
                <a:tc>
                  <a:txBody>
                    <a:bodyPr/>
                    <a:lstStyle/>
                    <a:p>
                      <a:pPr>
                        <a:lnSpc>
                          <a:spcPct val="115000"/>
                        </a:lnSpc>
                        <a:spcAft>
                          <a:spcPts val="800"/>
                        </a:spcAft>
                      </a:pPr>
                      <a:r>
                        <a:rPr lang="en-IN" sz="1200" kern="100" dirty="0">
                          <a:effectLst/>
                        </a:rPr>
                        <a:t>R²</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IN" sz="1200" kern="100" dirty="0">
                          <a:effectLst/>
                        </a:rPr>
                        <a:t>0.9807</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2499947"/>
                  </a:ext>
                </a:extLst>
              </a:tr>
              <a:tr h="446414">
                <a:tc>
                  <a:txBody>
                    <a:bodyPr/>
                    <a:lstStyle/>
                    <a:p>
                      <a:pPr>
                        <a:lnSpc>
                          <a:spcPct val="115000"/>
                        </a:lnSpc>
                        <a:spcAft>
                          <a:spcPts val="800"/>
                        </a:spcAft>
                      </a:pPr>
                      <a:r>
                        <a:rPr lang="en-IN" sz="1200" kern="100">
                          <a:effectLst/>
                        </a:rPr>
                        <a:t>RMSE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IN" sz="1200" kern="100" dirty="0">
                          <a:effectLst/>
                        </a:rPr>
                        <a:t>0.0248</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91828775"/>
                  </a:ext>
                </a:extLst>
              </a:tr>
            </a:tbl>
          </a:graphicData>
        </a:graphic>
      </p:graphicFrame>
      <p:sp>
        <p:nvSpPr>
          <p:cNvPr id="39" name="Rectangle 1">
            <a:extLst>
              <a:ext uri="{FF2B5EF4-FFF2-40B4-BE49-F238E27FC236}">
                <a16:creationId xmlns:a16="http://schemas.microsoft.com/office/drawing/2014/main" id="{E6DD3DC5-6C77-91E9-A134-7F3DE17334EF}"/>
              </a:ext>
            </a:extLst>
          </p:cNvPr>
          <p:cNvSpPr>
            <a:spLocks noChangeArrowheads="1"/>
          </p:cNvSpPr>
          <p:nvPr/>
        </p:nvSpPr>
        <p:spPr bwMode="auto">
          <a:xfrm>
            <a:off x="10634621" y="2245171"/>
            <a:ext cx="14781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Training data:</a:t>
            </a:r>
            <a:endParaRPr kumimoji="0" lang="en-US" altLang="en-US" b="0" i="0" u="none" strike="noStrike" cap="none" normalizeH="0" baseline="0" dirty="0">
              <a:ln>
                <a:noFill/>
              </a:ln>
              <a:solidFill>
                <a:schemeClr val="tx1"/>
              </a:solidFill>
              <a:effectLst/>
            </a:endParaRPr>
          </a:p>
        </p:txBody>
      </p:sp>
      <p:sp>
        <p:nvSpPr>
          <p:cNvPr id="40" name="Rectangle 1">
            <a:extLst>
              <a:ext uri="{FF2B5EF4-FFF2-40B4-BE49-F238E27FC236}">
                <a16:creationId xmlns:a16="http://schemas.microsoft.com/office/drawing/2014/main" id="{13BFF21F-E304-D7D6-B24D-AE3E3050616C}"/>
              </a:ext>
            </a:extLst>
          </p:cNvPr>
          <p:cNvSpPr>
            <a:spLocks noChangeArrowheads="1"/>
          </p:cNvSpPr>
          <p:nvPr/>
        </p:nvSpPr>
        <p:spPr bwMode="auto">
          <a:xfrm>
            <a:off x="10708493" y="3608437"/>
            <a:ext cx="13676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t>
            </a:r>
            <a:r>
              <a:rPr lang="en-US" altLang="en-US" dirty="0">
                <a:latin typeface="Times New Roman" panose="02020603050405020304" pitchFamily="18" charset="0"/>
                <a:ea typeface="Calibri" panose="020F0502020204030204" pitchFamily="34" charset="0"/>
                <a:cs typeface="Times New Roman" panose="02020603050405020304" pitchFamily="18" charset="0"/>
              </a:rPr>
              <a:t>esting</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data:</a:t>
            </a:r>
            <a:endParaRPr kumimoji="0" lang="en-US" altLang="en-US" b="0" i="0" u="none" strike="noStrike" cap="none" normalizeH="0" baseline="0" dirty="0">
              <a:ln>
                <a:noFill/>
              </a:ln>
              <a:solidFill>
                <a:schemeClr val="tx1"/>
              </a:solidFill>
              <a:effectLst/>
            </a:endParaRPr>
          </a:p>
        </p:txBody>
      </p:sp>
      <p:graphicFrame>
        <p:nvGraphicFramePr>
          <p:cNvPr id="49" name="Table 48">
            <a:extLst>
              <a:ext uri="{FF2B5EF4-FFF2-40B4-BE49-F238E27FC236}">
                <a16:creationId xmlns:a16="http://schemas.microsoft.com/office/drawing/2014/main" id="{2094253D-C60E-F7B8-F00C-BBE5408B4BDF}"/>
              </a:ext>
            </a:extLst>
          </p:cNvPr>
          <p:cNvGraphicFramePr>
            <a:graphicFrameLocks noGrp="1"/>
          </p:cNvGraphicFramePr>
          <p:nvPr>
            <p:extLst>
              <p:ext uri="{D42A27DB-BD31-4B8C-83A1-F6EECF244321}">
                <p14:modId xmlns:p14="http://schemas.microsoft.com/office/powerpoint/2010/main" val="3428929588"/>
              </p:ext>
            </p:extLst>
          </p:nvPr>
        </p:nvGraphicFramePr>
        <p:xfrm>
          <a:off x="10606045" y="6689072"/>
          <a:ext cx="6248526" cy="892828"/>
        </p:xfrm>
        <a:graphic>
          <a:graphicData uri="http://schemas.openxmlformats.org/drawingml/2006/table">
            <a:tbl>
              <a:tblPr firstRow="1" firstCol="1" bandRow="1">
                <a:tableStyleId>{5C22544A-7EE6-4342-B048-85BDC9FD1C3A}</a:tableStyleId>
              </a:tblPr>
              <a:tblGrid>
                <a:gridCol w="3124263">
                  <a:extLst>
                    <a:ext uri="{9D8B030D-6E8A-4147-A177-3AD203B41FA5}">
                      <a16:colId xmlns:a16="http://schemas.microsoft.com/office/drawing/2014/main" val="3590989634"/>
                    </a:ext>
                  </a:extLst>
                </a:gridCol>
                <a:gridCol w="3124263">
                  <a:extLst>
                    <a:ext uri="{9D8B030D-6E8A-4147-A177-3AD203B41FA5}">
                      <a16:colId xmlns:a16="http://schemas.microsoft.com/office/drawing/2014/main" val="1615739157"/>
                    </a:ext>
                  </a:extLst>
                </a:gridCol>
              </a:tblGrid>
              <a:tr h="446414">
                <a:tc>
                  <a:txBody>
                    <a:bodyPr/>
                    <a:lstStyle/>
                    <a:p>
                      <a:pPr>
                        <a:lnSpc>
                          <a:spcPct val="115000"/>
                        </a:lnSpc>
                        <a:spcAft>
                          <a:spcPts val="800"/>
                        </a:spcAft>
                      </a:pPr>
                      <a:r>
                        <a:rPr lang="en-IN" sz="1200" kern="100">
                          <a:effectLst/>
                        </a:rPr>
                        <a:t>R²</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IN" sz="1200" kern="100" dirty="0">
                          <a:effectLst/>
                        </a:rPr>
                        <a:t>0.8593</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31542053"/>
                  </a:ext>
                </a:extLst>
              </a:tr>
              <a:tr h="446414">
                <a:tc>
                  <a:txBody>
                    <a:bodyPr/>
                    <a:lstStyle/>
                    <a:p>
                      <a:pPr>
                        <a:lnSpc>
                          <a:spcPct val="115000"/>
                        </a:lnSpc>
                        <a:spcAft>
                          <a:spcPts val="800"/>
                        </a:spcAft>
                      </a:pPr>
                      <a:r>
                        <a:rPr lang="en-IN" sz="1200" kern="100" dirty="0">
                          <a:effectLst/>
                        </a:rPr>
                        <a:t>RMSE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IN" sz="1200" kern="100" dirty="0">
                          <a:effectLst/>
                        </a:rPr>
                        <a:t>0.3543</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1361003"/>
                  </a:ext>
                </a:extLst>
              </a:tr>
            </a:tbl>
          </a:graphicData>
        </a:graphic>
      </p:graphicFrame>
      <p:graphicFrame>
        <p:nvGraphicFramePr>
          <p:cNvPr id="50" name="Table 49">
            <a:extLst>
              <a:ext uri="{FF2B5EF4-FFF2-40B4-BE49-F238E27FC236}">
                <a16:creationId xmlns:a16="http://schemas.microsoft.com/office/drawing/2014/main" id="{A0E8DEEC-95A1-EAAA-1391-FA80D6BFED44}"/>
              </a:ext>
            </a:extLst>
          </p:cNvPr>
          <p:cNvGraphicFramePr>
            <a:graphicFrameLocks noGrp="1"/>
          </p:cNvGraphicFramePr>
          <p:nvPr>
            <p:extLst>
              <p:ext uri="{D42A27DB-BD31-4B8C-83A1-F6EECF244321}">
                <p14:modId xmlns:p14="http://schemas.microsoft.com/office/powerpoint/2010/main" val="1290047113"/>
              </p:ext>
            </p:extLst>
          </p:nvPr>
        </p:nvGraphicFramePr>
        <p:xfrm>
          <a:off x="10618335" y="8176900"/>
          <a:ext cx="6248526" cy="892828"/>
        </p:xfrm>
        <a:graphic>
          <a:graphicData uri="http://schemas.openxmlformats.org/drawingml/2006/table">
            <a:tbl>
              <a:tblPr firstRow="1" firstCol="1" bandRow="1">
                <a:tableStyleId>{5C22544A-7EE6-4342-B048-85BDC9FD1C3A}</a:tableStyleId>
              </a:tblPr>
              <a:tblGrid>
                <a:gridCol w="3124263">
                  <a:extLst>
                    <a:ext uri="{9D8B030D-6E8A-4147-A177-3AD203B41FA5}">
                      <a16:colId xmlns:a16="http://schemas.microsoft.com/office/drawing/2014/main" val="155523684"/>
                    </a:ext>
                  </a:extLst>
                </a:gridCol>
                <a:gridCol w="3124263">
                  <a:extLst>
                    <a:ext uri="{9D8B030D-6E8A-4147-A177-3AD203B41FA5}">
                      <a16:colId xmlns:a16="http://schemas.microsoft.com/office/drawing/2014/main" val="2149412603"/>
                    </a:ext>
                  </a:extLst>
                </a:gridCol>
              </a:tblGrid>
              <a:tr h="446414">
                <a:tc>
                  <a:txBody>
                    <a:bodyPr/>
                    <a:lstStyle/>
                    <a:p>
                      <a:pPr>
                        <a:lnSpc>
                          <a:spcPct val="115000"/>
                        </a:lnSpc>
                        <a:spcAft>
                          <a:spcPts val="800"/>
                        </a:spcAft>
                      </a:pPr>
                      <a:r>
                        <a:rPr lang="en-IN" sz="1200" kern="100" dirty="0">
                          <a:effectLst/>
                        </a:rPr>
                        <a:t>R²</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IN" sz="1200" kern="100" dirty="0">
                          <a:effectLst/>
                        </a:rPr>
                        <a:t>0.9807</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2499947"/>
                  </a:ext>
                </a:extLst>
              </a:tr>
              <a:tr h="446414">
                <a:tc>
                  <a:txBody>
                    <a:bodyPr/>
                    <a:lstStyle/>
                    <a:p>
                      <a:pPr>
                        <a:lnSpc>
                          <a:spcPct val="115000"/>
                        </a:lnSpc>
                        <a:spcAft>
                          <a:spcPts val="800"/>
                        </a:spcAft>
                      </a:pPr>
                      <a:r>
                        <a:rPr lang="en-IN" sz="1200" kern="100">
                          <a:effectLst/>
                        </a:rPr>
                        <a:t>RMSE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IN" sz="1200" kern="100" dirty="0">
                          <a:effectLst/>
                        </a:rPr>
                        <a:t>0.0248</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91828775"/>
                  </a:ext>
                </a:extLst>
              </a:tr>
            </a:tbl>
          </a:graphicData>
        </a:graphic>
      </p:graphicFrame>
      <p:sp>
        <p:nvSpPr>
          <p:cNvPr id="51" name="Rectangle 1">
            <a:extLst>
              <a:ext uri="{FF2B5EF4-FFF2-40B4-BE49-F238E27FC236}">
                <a16:creationId xmlns:a16="http://schemas.microsoft.com/office/drawing/2014/main" id="{0C84084F-CD2B-6256-64EC-5E0720FDAFB2}"/>
              </a:ext>
            </a:extLst>
          </p:cNvPr>
          <p:cNvSpPr>
            <a:spLocks noChangeArrowheads="1"/>
          </p:cNvSpPr>
          <p:nvPr/>
        </p:nvSpPr>
        <p:spPr bwMode="auto">
          <a:xfrm>
            <a:off x="10606046" y="6380159"/>
            <a:ext cx="14781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Training data:</a:t>
            </a:r>
            <a:endParaRPr kumimoji="0" lang="en-US" altLang="en-US" b="0" i="0" u="none" strike="noStrike" cap="none" normalizeH="0" baseline="0" dirty="0">
              <a:ln>
                <a:noFill/>
              </a:ln>
              <a:solidFill>
                <a:schemeClr val="tx1"/>
              </a:solidFill>
              <a:effectLst/>
            </a:endParaRPr>
          </a:p>
        </p:txBody>
      </p:sp>
      <p:sp>
        <p:nvSpPr>
          <p:cNvPr id="52" name="Rectangle 1">
            <a:extLst>
              <a:ext uri="{FF2B5EF4-FFF2-40B4-BE49-F238E27FC236}">
                <a16:creationId xmlns:a16="http://schemas.microsoft.com/office/drawing/2014/main" id="{760AC8C9-B911-5F95-194A-F7B11C5A0F18}"/>
              </a:ext>
            </a:extLst>
          </p:cNvPr>
          <p:cNvSpPr>
            <a:spLocks noChangeArrowheads="1"/>
          </p:cNvSpPr>
          <p:nvPr/>
        </p:nvSpPr>
        <p:spPr bwMode="auto">
          <a:xfrm>
            <a:off x="10692208" y="7851308"/>
            <a:ext cx="13676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t>
            </a:r>
            <a:r>
              <a:rPr lang="en-US" altLang="en-US" dirty="0">
                <a:latin typeface="Times New Roman" panose="02020603050405020304" pitchFamily="18" charset="0"/>
                <a:ea typeface="Calibri" panose="020F0502020204030204" pitchFamily="34" charset="0"/>
                <a:cs typeface="Times New Roman" panose="02020603050405020304" pitchFamily="18" charset="0"/>
              </a:rPr>
              <a:t>esting</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data:</a:t>
            </a:r>
            <a:endParaRPr kumimoji="0" lang="en-US" altLang="en-US"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152575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82E03-B2CE-8034-D0FA-C5991D039D2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6AF04D8-E9A8-0BF7-392E-F67647AC9CC4}"/>
              </a:ext>
            </a:extLst>
          </p:cNvPr>
          <p:cNvGrpSpPr/>
          <p:nvPr/>
        </p:nvGrpSpPr>
        <p:grpSpPr>
          <a:xfrm rot="171188">
            <a:off x="-2238680" y="10850082"/>
            <a:ext cx="22765359" cy="5651060"/>
            <a:chOff x="0" y="0"/>
            <a:chExt cx="4432810" cy="1100359"/>
          </a:xfrm>
        </p:grpSpPr>
        <p:sp>
          <p:nvSpPr>
            <p:cNvPr id="3" name="Freeform 3">
              <a:extLst>
                <a:ext uri="{FF2B5EF4-FFF2-40B4-BE49-F238E27FC236}">
                  <a16:creationId xmlns:a16="http://schemas.microsoft.com/office/drawing/2014/main" id="{5F6BB825-2B9E-21BB-F32E-38B8346A3F5F}"/>
                </a:ext>
              </a:extLst>
            </p:cNvPr>
            <p:cNvSpPr/>
            <p:nvPr/>
          </p:nvSpPr>
          <p:spPr>
            <a:xfrm>
              <a:off x="0" y="0"/>
              <a:ext cx="4432810" cy="1100359"/>
            </a:xfrm>
            <a:custGeom>
              <a:avLst/>
              <a:gdLst/>
              <a:ahLst/>
              <a:cxnLst/>
              <a:rect l="l" t="t" r="r" b="b"/>
              <a:pathLst>
                <a:path w="4432810" h="1100359">
                  <a:moveTo>
                    <a:pt x="0" y="0"/>
                  </a:moveTo>
                  <a:lnTo>
                    <a:pt x="4432810" y="0"/>
                  </a:lnTo>
                  <a:lnTo>
                    <a:pt x="4432810" y="1100359"/>
                  </a:lnTo>
                  <a:lnTo>
                    <a:pt x="0" y="1100359"/>
                  </a:lnTo>
                  <a:close/>
                </a:path>
              </a:pathLst>
            </a:custGeom>
            <a:solidFill>
              <a:srgbClr val="C7D2DD">
                <a:alpha val="47843"/>
              </a:srgbClr>
            </a:solidFill>
          </p:spPr>
        </p:sp>
        <p:sp>
          <p:nvSpPr>
            <p:cNvPr id="4" name="TextBox 4">
              <a:extLst>
                <a:ext uri="{FF2B5EF4-FFF2-40B4-BE49-F238E27FC236}">
                  <a16:creationId xmlns:a16="http://schemas.microsoft.com/office/drawing/2014/main" id="{DEE7C628-B365-ECF7-C3BD-FC60E45B515F}"/>
                </a:ext>
              </a:extLst>
            </p:cNvPr>
            <p:cNvSpPr txBox="1"/>
            <p:nvPr/>
          </p:nvSpPr>
          <p:spPr>
            <a:xfrm>
              <a:off x="0" y="-9525"/>
              <a:ext cx="4432810" cy="1109884"/>
            </a:xfrm>
            <a:prstGeom prst="rect">
              <a:avLst/>
            </a:prstGeom>
          </p:spPr>
          <p:txBody>
            <a:bodyPr lIns="27052" tIns="27052" rIns="27052" bIns="27052" rtlCol="0" anchor="ctr"/>
            <a:lstStyle/>
            <a:p>
              <a:pPr algn="ctr">
                <a:lnSpc>
                  <a:spcPts val="1730"/>
                </a:lnSpc>
              </a:pPr>
              <a:endParaRPr/>
            </a:p>
          </p:txBody>
        </p:sp>
      </p:grpSp>
      <p:grpSp>
        <p:nvGrpSpPr>
          <p:cNvPr id="8" name="Group 8">
            <a:extLst>
              <a:ext uri="{FF2B5EF4-FFF2-40B4-BE49-F238E27FC236}">
                <a16:creationId xmlns:a16="http://schemas.microsoft.com/office/drawing/2014/main" id="{3C6E4580-BDC1-33BF-0AF1-82B9AC4658DE}"/>
              </a:ext>
            </a:extLst>
          </p:cNvPr>
          <p:cNvGrpSpPr/>
          <p:nvPr/>
        </p:nvGrpSpPr>
        <p:grpSpPr>
          <a:xfrm rot="-245550">
            <a:off x="-2184284" y="13875137"/>
            <a:ext cx="22765359" cy="5883779"/>
            <a:chOff x="0" y="0"/>
            <a:chExt cx="4432810" cy="1145674"/>
          </a:xfrm>
        </p:grpSpPr>
        <p:sp>
          <p:nvSpPr>
            <p:cNvPr id="9" name="Freeform 9">
              <a:extLst>
                <a:ext uri="{FF2B5EF4-FFF2-40B4-BE49-F238E27FC236}">
                  <a16:creationId xmlns:a16="http://schemas.microsoft.com/office/drawing/2014/main" id="{ED33AB18-41BA-3E51-B31F-653F0252B879}"/>
                </a:ext>
              </a:extLst>
            </p:cNvPr>
            <p:cNvSpPr/>
            <p:nvPr/>
          </p:nvSpPr>
          <p:spPr>
            <a:xfrm>
              <a:off x="0" y="0"/>
              <a:ext cx="4432810" cy="1145674"/>
            </a:xfrm>
            <a:custGeom>
              <a:avLst/>
              <a:gdLst/>
              <a:ahLst/>
              <a:cxnLst/>
              <a:rect l="l" t="t" r="r" b="b"/>
              <a:pathLst>
                <a:path w="4432810" h="1145674">
                  <a:moveTo>
                    <a:pt x="0" y="0"/>
                  </a:moveTo>
                  <a:lnTo>
                    <a:pt x="4432810" y="0"/>
                  </a:lnTo>
                  <a:lnTo>
                    <a:pt x="4432810" y="1145674"/>
                  </a:lnTo>
                  <a:lnTo>
                    <a:pt x="0" y="1145674"/>
                  </a:lnTo>
                  <a:close/>
                </a:path>
              </a:pathLst>
            </a:custGeom>
            <a:solidFill>
              <a:srgbClr val="C7D2DD"/>
            </a:solidFill>
          </p:spPr>
        </p:sp>
        <p:sp>
          <p:nvSpPr>
            <p:cNvPr id="10" name="TextBox 10">
              <a:extLst>
                <a:ext uri="{FF2B5EF4-FFF2-40B4-BE49-F238E27FC236}">
                  <a16:creationId xmlns:a16="http://schemas.microsoft.com/office/drawing/2014/main" id="{9014CC5B-3987-D83F-F062-60699FDF6CB6}"/>
                </a:ext>
              </a:extLst>
            </p:cNvPr>
            <p:cNvSpPr txBox="1"/>
            <p:nvPr/>
          </p:nvSpPr>
          <p:spPr>
            <a:xfrm>
              <a:off x="0" y="-9525"/>
              <a:ext cx="4432810" cy="1155199"/>
            </a:xfrm>
            <a:prstGeom prst="rect">
              <a:avLst/>
            </a:prstGeom>
          </p:spPr>
          <p:txBody>
            <a:bodyPr lIns="27052" tIns="27052" rIns="27052" bIns="27052" rtlCol="0" anchor="ctr"/>
            <a:lstStyle/>
            <a:p>
              <a:pPr algn="ctr">
                <a:lnSpc>
                  <a:spcPts val="1730"/>
                </a:lnSpc>
              </a:pPr>
              <a:endParaRPr/>
            </a:p>
          </p:txBody>
        </p:sp>
      </p:grpSp>
      <p:sp>
        <p:nvSpPr>
          <p:cNvPr id="32" name="Rectangle 31">
            <a:extLst>
              <a:ext uri="{FF2B5EF4-FFF2-40B4-BE49-F238E27FC236}">
                <a16:creationId xmlns:a16="http://schemas.microsoft.com/office/drawing/2014/main" id="{8415A898-D6BF-E0F6-2928-2E63E1EE6DFC}"/>
              </a:ext>
            </a:extLst>
          </p:cNvPr>
          <p:cNvSpPr/>
          <p:nvPr/>
        </p:nvSpPr>
        <p:spPr>
          <a:xfrm>
            <a:off x="0" y="1229"/>
            <a:ext cx="18288000" cy="1941871"/>
          </a:xfrm>
          <a:prstGeom prst="rect">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IN" dirty="0">
              <a:solidFill>
                <a:schemeClr val="tx1"/>
              </a:solidFill>
            </a:endParaRPr>
          </a:p>
        </p:txBody>
      </p:sp>
      <p:grpSp>
        <p:nvGrpSpPr>
          <p:cNvPr id="33" name="Group 6">
            <a:extLst>
              <a:ext uri="{FF2B5EF4-FFF2-40B4-BE49-F238E27FC236}">
                <a16:creationId xmlns:a16="http://schemas.microsoft.com/office/drawing/2014/main" id="{E913C5AE-2208-293B-C574-5282E9DA0750}"/>
              </a:ext>
            </a:extLst>
          </p:cNvPr>
          <p:cNvGrpSpPr/>
          <p:nvPr/>
        </p:nvGrpSpPr>
        <p:grpSpPr>
          <a:xfrm rot="-10800000">
            <a:off x="2248306" y="-1181101"/>
            <a:ext cx="13791389" cy="2262636"/>
            <a:chOff x="0" y="0"/>
            <a:chExt cx="736505" cy="187305"/>
          </a:xfrm>
        </p:grpSpPr>
        <p:sp>
          <p:nvSpPr>
            <p:cNvPr id="34" name="Freeform 7">
              <a:extLst>
                <a:ext uri="{FF2B5EF4-FFF2-40B4-BE49-F238E27FC236}">
                  <a16:creationId xmlns:a16="http://schemas.microsoft.com/office/drawing/2014/main" id="{22BE91D0-EFDA-CED9-F6BA-9FD7A11C2E3A}"/>
                </a:ext>
              </a:extLst>
            </p:cNvPr>
            <p:cNvSpPr/>
            <p:nvPr/>
          </p:nvSpPr>
          <p:spPr>
            <a:xfrm>
              <a:off x="0" y="0"/>
              <a:ext cx="736505" cy="187305"/>
            </a:xfrm>
            <a:custGeom>
              <a:avLst/>
              <a:gdLst/>
              <a:ahLst/>
              <a:cxnLst/>
              <a:rect l="l" t="t" r="r" b="b"/>
              <a:pathLst>
                <a:path w="736505" h="187305">
                  <a:moveTo>
                    <a:pt x="203200" y="0"/>
                  </a:moveTo>
                  <a:lnTo>
                    <a:pt x="533305" y="0"/>
                  </a:lnTo>
                  <a:lnTo>
                    <a:pt x="736505" y="187305"/>
                  </a:lnTo>
                  <a:lnTo>
                    <a:pt x="0" y="187305"/>
                  </a:lnTo>
                  <a:lnTo>
                    <a:pt x="203200" y="0"/>
                  </a:lnTo>
                  <a:close/>
                </a:path>
              </a:pathLst>
            </a:custGeom>
            <a:solidFill>
              <a:srgbClr val="0071C9"/>
            </a:solidFill>
          </p:spPr>
          <p:txBody>
            <a:bodyPr/>
            <a:lstStyle/>
            <a:p>
              <a:endParaRPr lang="en-US" dirty="0"/>
            </a:p>
          </p:txBody>
        </p:sp>
        <p:sp>
          <p:nvSpPr>
            <p:cNvPr id="35" name="TextBox 8">
              <a:extLst>
                <a:ext uri="{FF2B5EF4-FFF2-40B4-BE49-F238E27FC236}">
                  <a16:creationId xmlns:a16="http://schemas.microsoft.com/office/drawing/2014/main" id="{D9C47D03-FE9C-E7DA-40B1-5C528E762C4A}"/>
                </a:ext>
              </a:extLst>
            </p:cNvPr>
            <p:cNvSpPr txBox="1"/>
            <p:nvPr/>
          </p:nvSpPr>
          <p:spPr>
            <a:xfrm>
              <a:off x="127000" y="-38100"/>
              <a:ext cx="482505" cy="225405"/>
            </a:xfrm>
            <a:prstGeom prst="rect">
              <a:avLst/>
            </a:prstGeom>
          </p:spPr>
          <p:txBody>
            <a:bodyPr lIns="33867" tIns="33867" rIns="33867" bIns="33867" rtlCol="0" anchor="ctr"/>
            <a:lstStyle/>
            <a:p>
              <a:pPr algn="ctr">
                <a:lnSpc>
                  <a:spcPts val="1400"/>
                </a:lnSpc>
              </a:pPr>
              <a:endParaRPr sz="1200"/>
            </a:p>
          </p:txBody>
        </p:sp>
      </p:grpSp>
      <p:sp>
        <p:nvSpPr>
          <p:cNvPr id="36" name="TextBox 11">
            <a:extLst>
              <a:ext uri="{FF2B5EF4-FFF2-40B4-BE49-F238E27FC236}">
                <a16:creationId xmlns:a16="http://schemas.microsoft.com/office/drawing/2014/main" id="{FC215430-D2C2-D361-2675-142890FE5836}"/>
              </a:ext>
            </a:extLst>
          </p:cNvPr>
          <p:cNvSpPr txBox="1"/>
          <p:nvPr/>
        </p:nvSpPr>
        <p:spPr>
          <a:xfrm>
            <a:off x="7185474" y="175396"/>
            <a:ext cx="3917050" cy="836832"/>
          </a:xfrm>
          <a:prstGeom prst="rect">
            <a:avLst/>
          </a:prstGeom>
        </p:spPr>
        <p:txBody>
          <a:bodyPr wrap="square" lIns="0" tIns="0" rIns="0" bIns="0" rtlCol="0" anchor="t">
            <a:spAutoFit/>
          </a:bodyPr>
          <a:lstStyle/>
          <a:p>
            <a:pPr algn="ctr">
              <a:lnSpc>
                <a:spcPts val="6800"/>
              </a:lnSpc>
            </a:pPr>
            <a:r>
              <a:rPr lang="en-US" sz="5400" b="1" dirty="0">
                <a:solidFill>
                  <a:srgbClr val="FFFFFF"/>
                </a:solidFill>
                <a:latin typeface="TT Hoves Bold"/>
                <a:ea typeface="TT Hoves Bold"/>
                <a:cs typeface="TT Hoves Bold"/>
                <a:sym typeface="TT Hoves Bold"/>
              </a:rPr>
              <a:t>ADVANTAGES</a:t>
            </a:r>
          </a:p>
        </p:txBody>
      </p:sp>
      <p:sp>
        <p:nvSpPr>
          <p:cNvPr id="11" name="TextBox 10">
            <a:extLst>
              <a:ext uri="{FF2B5EF4-FFF2-40B4-BE49-F238E27FC236}">
                <a16:creationId xmlns:a16="http://schemas.microsoft.com/office/drawing/2014/main" id="{BE2B2F8E-4876-30D4-804D-59BE8C8A2C71}"/>
              </a:ext>
            </a:extLst>
          </p:cNvPr>
          <p:cNvSpPr txBox="1"/>
          <p:nvPr/>
        </p:nvSpPr>
        <p:spPr>
          <a:xfrm>
            <a:off x="1981200" y="4533900"/>
            <a:ext cx="14325600" cy="1015663"/>
          </a:xfrm>
          <a:prstGeom prst="rect">
            <a:avLst/>
          </a:prstGeom>
          <a:noFill/>
        </p:spPr>
        <p:txBody>
          <a:bodyPr wrap="square" rtlCol="0">
            <a:spAutoFit/>
          </a:bodyPr>
          <a:lstStyle/>
          <a:p>
            <a:pPr algn="ctr"/>
            <a:r>
              <a:rPr lang="en-US" sz="6000" dirty="0">
                <a:solidFill>
                  <a:srgbClr val="76A6C6"/>
                </a:solidFill>
              </a:rPr>
              <a:t> </a:t>
            </a:r>
            <a:endParaRPr lang="en-IN" sz="6000" dirty="0">
              <a:solidFill>
                <a:srgbClr val="76A6C6"/>
              </a:solidFill>
            </a:endParaRPr>
          </a:p>
        </p:txBody>
      </p:sp>
      <p:sp>
        <p:nvSpPr>
          <p:cNvPr id="12" name="TextBox 11">
            <a:extLst>
              <a:ext uri="{FF2B5EF4-FFF2-40B4-BE49-F238E27FC236}">
                <a16:creationId xmlns:a16="http://schemas.microsoft.com/office/drawing/2014/main" id="{F0E8BB00-D305-726F-F9E1-F0813CD2EA39}"/>
              </a:ext>
            </a:extLst>
          </p:cNvPr>
          <p:cNvSpPr txBox="1"/>
          <p:nvPr/>
        </p:nvSpPr>
        <p:spPr>
          <a:xfrm>
            <a:off x="1828800" y="3373784"/>
            <a:ext cx="15011400" cy="3539430"/>
          </a:xfrm>
          <a:prstGeom prst="rect">
            <a:avLst/>
          </a:prstGeom>
          <a:noFill/>
        </p:spPr>
        <p:txBody>
          <a:bodyPr wrap="square">
            <a:spAutoFit/>
          </a:bodyPr>
          <a:lstStyle/>
          <a:p>
            <a:r>
              <a:rPr lang="en-US" sz="3200" dirty="0"/>
              <a:t>•⁠  ⁠The model automatically decides the amount of regularization needed.</a:t>
            </a:r>
          </a:p>
          <a:p>
            <a:r>
              <a:rPr lang="en-US" sz="3200" dirty="0"/>
              <a:t>•⁠  ⁠It works well when many genes are highly related to each other, helping the model stay stable.</a:t>
            </a:r>
          </a:p>
          <a:p>
            <a:r>
              <a:rPr lang="en-US" sz="3200" dirty="0"/>
              <a:t>•⁠  ⁠The model provides more detailed information about the importance of genes, making it easier to interpret.</a:t>
            </a:r>
          </a:p>
          <a:p>
            <a:r>
              <a:rPr lang="en-US" sz="3200" dirty="0"/>
              <a:t>•⁠  ⁠It works well when you have many genes (features) and fewer samples (data points), which can be tricky for other models</a:t>
            </a:r>
          </a:p>
        </p:txBody>
      </p:sp>
    </p:spTree>
    <p:extLst>
      <p:ext uri="{BB962C8B-B14F-4D97-AF65-F5344CB8AC3E}">
        <p14:creationId xmlns:p14="http://schemas.microsoft.com/office/powerpoint/2010/main" val="1317770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2242E-005F-B33D-2F40-36AA72C0AF9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21CE56D-55AA-36C2-3636-E9FB3608D64E}"/>
              </a:ext>
            </a:extLst>
          </p:cNvPr>
          <p:cNvGrpSpPr/>
          <p:nvPr/>
        </p:nvGrpSpPr>
        <p:grpSpPr>
          <a:xfrm rot="171188">
            <a:off x="-2238680" y="10850082"/>
            <a:ext cx="22765359" cy="5651060"/>
            <a:chOff x="0" y="0"/>
            <a:chExt cx="4432810" cy="1100359"/>
          </a:xfrm>
        </p:grpSpPr>
        <p:sp>
          <p:nvSpPr>
            <p:cNvPr id="3" name="Freeform 3">
              <a:extLst>
                <a:ext uri="{FF2B5EF4-FFF2-40B4-BE49-F238E27FC236}">
                  <a16:creationId xmlns:a16="http://schemas.microsoft.com/office/drawing/2014/main" id="{F3566A44-9711-5E46-ED36-BD8897ACE4A9}"/>
                </a:ext>
              </a:extLst>
            </p:cNvPr>
            <p:cNvSpPr/>
            <p:nvPr/>
          </p:nvSpPr>
          <p:spPr>
            <a:xfrm>
              <a:off x="0" y="0"/>
              <a:ext cx="4432810" cy="1100359"/>
            </a:xfrm>
            <a:custGeom>
              <a:avLst/>
              <a:gdLst/>
              <a:ahLst/>
              <a:cxnLst/>
              <a:rect l="l" t="t" r="r" b="b"/>
              <a:pathLst>
                <a:path w="4432810" h="1100359">
                  <a:moveTo>
                    <a:pt x="0" y="0"/>
                  </a:moveTo>
                  <a:lnTo>
                    <a:pt x="4432810" y="0"/>
                  </a:lnTo>
                  <a:lnTo>
                    <a:pt x="4432810" y="1100359"/>
                  </a:lnTo>
                  <a:lnTo>
                    <a:pt x="0" y="1100359"/>
                  </a:lnTo>
                  <a:close/>
                </a:path>
              </a:pathLst>
            </a:custGeom>
            <a:solidFill>
              <a:srgbClr val="C7D2DD">
                <a:alpha val="47843"/>
              </a:srgbClr>
            </a:solidFill>
          </p:spPr>
        </p:sp>
        <p:sp>
          <p:nvSpPr>
            <p:cNvPr id="4" name="TextBox 4">
              <a:extLst>
                <a:ext uri="{FF2B5EF4-FFF2-40B4-BE49-F238E27FC236}">
                  <a16:creationId xmlns:a16="http://schemas.microsoft.com/office/drawing/2014/main" id="{271E5176-B275-700D-6640-B8579B13C2DB}"/>
                </a:ext>
              </a:extLst>
            </p:cNvPr>
            <p:cNvSpPr txBox="1"/>
            <p:nvPr/>
          </p:nvSpPr>
          <p:spPr>
            <a:xfrm>
              <a:off x="0" y="-9525"/>
              <a:ext cx="4432810" cy="1109884"/>
            </a:xfrm>
            <a:prstGeom prst="rect">
              <a:avLst/>
            </a:prstGeom>
          </p:spPr>
          <p:txBody>
            <a:bodyPr lIns="27052" tIns="27052" rIns="27052" bIns="27052" rtlCol="0" anchor="ctr"/>
            <a:lstStyle/>
            <a:p>
              <a:pPr algn="ctr">
                <a:lnSpc>
                  <a:spcPts val="1730"/>
                </a:lnSpc>
              </a:pPr>
              <a:endParaRPr/>
            </a:p>
          </p:txBody>
        </p:sp>
      </p:grpSp>
      <p:grpSp>
        <p:nvGrpSpPr>
          <p:cNvPr id="8" name="Group 8">
            <a:extLst>
              <a:ext uri="{FF2B5EF4-FFF2-40B4-BE49-F238E27FC236}">
                <a16:creationId xmlns:a16="http://schemas.microsoft.com/office/drawing/2014/main" id="{CAB9EED7-1AC6-AD3E-BD72-6F526F932661}"/>
              </a:ext>
            </a:extLst>
          </p:cNvPr>
          <p:cNvGrpSpPr/>
          <p:nvPr/>
        </p:nvGrpSpPr>
        <p:grpSpPr>
          <a:xfrm rot="-245550">
            <a:off x="-2184284" y="13875137"/>
            <a:ext cx="22765359" cy="5883779"/>
            <a:chOff x="0" y="0"/>
            <a:chExt cx="4432810" cy="1145674"/>
          </a:xfrm>
        </p:grpSpPr>
        <p:sp>
          <p:nvSpPr>
            <p:cNvPr id="9" name="Freeform 9">
              <a:extLst>
                <a:ext uri="{FF2B5EF4-FFF2-40B4-BE49-F238E27FC236}">
                  <a16:creationId xmlns:a16="http://schemas.microsoft.com/office/drawing/2014/main" id="{69F65A4B-6E23-F1B3-C593-BD0339E7D62B}"/>
                </a:ext>
              </a:extLst>
            </p:cNvPr>
            <p:cNvSpPr/>
            <p:nvPr/>
          </p:nvSpPr>
          <p:spPr>
            <a:xfrm>
              <a:off x="0" y="0"/>
              <a:ext cx="4432810" cy="1145674"/>
            </a:xfrm>
            <a:custGeom>
              <a:avLst/>
              <a:gdLst/>
              <a:ahLst/>
              <a:cxnLst/>
              <a:rect l="l" t="t" r="r" b="b"/>
              <a:pathLst>
                <a:path w="4432810" h="1145674">
                  <a:moveTo>
                    <a:pt x="0" y="0"/>
                  </a:moveTo>
                  <a:lnTo>
                    <a:pt x="4432810" y="0"/>
                  </a:lnTo>
                  <a:lnTo>
                    <a:pt x="4432810" y="1145674"/>
                  </a:lnTo>
                  <a:lnTo>
                    <a:pt x="0" y="1145674"/>
                  </a:lnTo>
                  <a:close/>
                </a:path>
              </a:pathLst>
            </a:custGeom>
            <a:solidFill>
              <a:srgbClr val="C7D2DD"/>
            </a:solidFill>
          </p:spPr>
        </p:sp>
        <p:sp>
          <p:nvSpPr>
            <p:cNvPr id="10" name="TextBox 10">
              <a:extLst>
                <a:ext uri="{FF2B5EF4-FFF2-40B4-BE49-F238E27FC236}">
                  <a16:creationId xmlns:a16="http://schemas.microsoft.com/office/drawing/2014/main" id="{8B4A9E66-0EB7-F548-A464-553EB5F49B64}"/>
                </a:ext>
              </a:extLst>
            </p:cNvPr>
            <p:cNvSpPr txBox="1"/>
            <p:nvPr/>
          </p:nvSpPr>
          <p:spPr>
            <a:xfrm>
              <a:off x="0" y="-9525"/>
              <a:ext cx="4432810" cy="1155199"/>
            </a:xfrm>
            <a:prstGeom prst="rect">
              <a:avLst/>
            </a:prstGeom>
          </p:spPr>
          <p:txBody>
            <a:bodyPr lIns="27052" tIns="27052" rIns="27052" bIns="27052" rtlCol="0" anchor="ctr"/>
            <a:lstStyle/>
            <a:p>
              <a:pPr algn="ctr">
                <a:lnSpc>
                  <a:spcPts val="1730"/>
                </a:lnSpc>
              </a:pPr>
              <a:endParaRPr/>
            </a:p>
          </p:txBody>
        </p:sp>
      </p:grpSp>
      <p:sp>
        <p:nvSpPr>
          <p:cNvPr id="32" name="Rectangle 31">
            <a:extLst>
              <a:ext uri="{FF2B5EF4-FFF2-40B4-BE49-F238E27FC236}">
                <a16:creationId xmlns:a16="http://schemas.microsoft.com/office/drawing/2014/main" id="{DD7B8F29-AAD0-5483-D4E6-8795886DFB3C}"/>
              </a:ext>
            </a:extLst>
          </p:cNvPr>
          <p:cNvSpPr/>
          <p:nvPr/>
        </p:nvSpPr>
        <p:spPr>
          <a:xfrm>
            <a:off x="0" y="1229"/>
            <a:ext cx="18288000" cy="1941871"/>
          </a:xfrm>
          <a:prstGeom prst="rect">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IN" dirty="0">
              <a:solidFill>
                <a:schemeClr val="tx1"/>
              </a:solidFill>
            </a:endParaRPr>
          </a:p>
        </p:txBody>
      </p:sp>
      <p:grpSp>
        <p:nvGrpSpPr>
          <p:cNvPr id="33" name="Group 6">
            <a:extLst>
              <a:ext uri="{FF2B5EF4-FFF2-40B4-BE49-F238E27FC236}">
                <a16:creationId xmlns:a16="http://schemas.microsoft.com/office/drawing/2014/main" id="{57BE4F7A-62AF-872C-33B3-C95B310B42BB}"/>
              </a:ext>
            </a:extLst>
          </p:cNvPr>
          <p:cNvGrpSpPr/>
          <p:nvPr/>
        </p:nvGrpSpPr>
        <p:grpSpPr>
          <a:xfrm rot="-10800000">
            <a:off x="2248304" y="-900826"/>
            <a:ext cx="13791389" cy="3235386"/>
            <a:chOff x="0" y="-38100"/>
            <a:chExt cx="736505" cy="267831"/>
          </a:xfrm>
        </p:grpSpPr>
        <p:sp>
          <p:nvSpPr>
            <p:cNvPr id="34" name="Freeform 7">
              <a:extLst>
                <a:ext uri="{FF2B5EF4-FFF2-40B4-BE49-F238E27FC236}">
                  <a16:creationId xmlns:a16="http://schemas.microsoft.com/office/drawing/2014/main" id="{10673459-8EC2-20A9-6841-D67644783303}"/>
                </a:ext>
              </a:extLst>
            </p:cNvPr>
            <p:cNvSpPr/>
            <p:nvPr/>
          </p:nvSpPr>
          <p:spPr>
            <a:xfrm>
              <a:off x="0" y="42426"/>
              <a:ext cx="736505" cy="187305"/>
            </a:xfrm>
            <a:custGeom>
              <a:avLst/>
              <a:gdLst/>
              <a:ahLst/>
              <a:cxnLst/>
              <a:rect l="l" t="t" r="r" b="b"/>
              <a:pathLst>
                <a:path w="736505" h="187305">
                  <a:moveTo>
                    <a:pt x="203200" y="0"/>
                  </a:moveTo>
                  <a:lnTo>
                    <a:pt x="533305" y="0"/>
                  </a:lnTo>
                  <a:lnTo>
                    <a:pt x="736505" y="187305"/>
                  </a:lnTo>
                  <a:lnTo>
                    <a:pt x="0" y="187305"/>
                  </a:lnTo>
                  <a:lnTo>
                    <a:pt x="203200" y="0"/>
                  </a:lnTo>
                  <a:close/>
                </a:path>
              </a:pathLst>
            </a:custGeom>
            <a:solidFill>
              <a:srgbClr val="0071C9"/>
            </a:solidFill>
          </p:spPr>
          <p:txBody>
            <a:bodyPr/>
            <a:lstStyle/>
            <a:p>
              <a:endParaRPr lang="en-US" dirty="0"/>
            </a:p>
          </p:txBody>
        </p:sp>
        <p:sp>
          <p:nvSpPr>
            <p:cNvPr id="35" name="TextBox 8">
              <a:extLst>
                <a:ext uri="{FF2B5EF4-FFF2-40B4-BE49-F238E27FC236}">
                  <a16:creationId xmlns:a16="http://schemas.microsoft.com/office/drawing/2014/main" id="{CF4CB334-CC4B-9AFD-5927-5B11D1534AE8}"/>
                </a:ext>
              </a:extLst>
            </p:cNvPr>
            <p:cNvSpPr txBox="1"/>
            <p:nvPr/>
          </p:nvSpPr>
          <p:spPr>
            <a:xfrm>
              <a:off x="127000" y="-38100"/>
              <a:ext cx="482505" cy="225405"/>
            </a:xfrm>
            <a:prstGeom prst="rect">
              <a:avLst/>
            </a:prstGeom>
          </p:spPr>
          <p:txBody>
            <a:bodyPr lIns="33867" tIns="33867" rIns="33867" bIns="33867" rtlCol="0" anchor="ctr"/>
            <a:lstStyle/>
            <a:p>
              <a:pPr algn="ctr">
                <a:lnSpc>
                  <a:spcPts val="1400"/>
                </a:lnSpc>
              </a:pPr>
              <a:endParaRPr sz="1200"/>
            </a:p>
          </p:txBody>
        </p:sp>
      </p:grpSp>
      <p:sp>
        <p:nvSpPr>
          <p:cNvPr id="36" name="TextBox 11">
            <a:extLst>
              <a:ext uri="{FF2B5EF4-FFF2-40B4-BE49-F238E27FC236}">
                <a16:creationId xmlns:a16="http://schemas.microsoft.com/office/drawing/2014/main" id="{0EC9771F-6FEC-4DC7-3772-3519FA9981A7}"/>
              </a:ext>
            </a:extLst>
          </p:cNvPr>
          <p:cNvSpPr txBox="1"/>
          <p:nvPr/>
        </p:nvSpPr>
        <p:spPr>
          <a:xfrm>
            <a:off x="6564538" y="175396"/>
            <a:ext cx="5158924" cy="836832"/>
          </a:xfrm>
          <a:prstGeom prst="rect">
            <a:avLst/>
          </a:prstGeom>
        </p:spPr>
        <p:txBody>
          <a:bodyPr wrap="square" lIns="0" tIns="0" rIns="0" bIns="0" rtlCol="0" anchor="t">
            <a:spAutoFit/>
          </a:bodyPr>
          <a:lstStyle/>
          <a:p>
            <a:pPr algn="ctr">
              <a:lnSpc>
                <a:spcPts val="6800"/>
              </a:lnSpc>
            </a:pPr>
            <a:r>
              <a:rPr lang="en-US" sz="4000" b="1" dirty="0">
                <a:solidFill>
                  <a:srgbClr val="FFFFFF"/>
                </a:solidFill>
                <a:latin typeface="TT Hoves Bold"/>
                <a:ea typeface="TT Hoves Bold"/>
                <a:cs typeface="TT Hoves Bold"/>
                <a:sym typeface="TT Hoves Bold"/>
              </a:rPr>
              <a:t>Results and Conclusion</a:t>
            </a:r>
            <a:r>
              <a:rPr lang="en-US" sz="5400" b="1" dirty="0">
                <a:solidFill>
                  <a:srgbClr val="FFFFFF"/>
                </a:solidFill>
                <a:latin typeface="TT Hoves Bold"/>
                <a:ea typeface="TT Hoves Bold"/>
                <a:cs typeface="TT Hoves Bold"/>
                <a:sym typeface="TT Hoves Bold"/>
              </a:rPr>
              <a:t> </a:t>
            </a:r>
          </a:p>
        </p:txBody>
      </p:sp>
      <p:sp>
        <p:nvSpPr>
          <p:cNvPr id="11" name="TextBox 10">
            <a:extLst>
              <a:ext uri="{FF2B5EF4-FFF2-40B4-BE49-F238E27FC236}">
                <a16:creationId xmlns:a16="http://schemas.microsoft.com/office/drawing/2014/main" id="{7CFC08AC-3A7C-D3C7-7F9A-EDC37E20541C}"/>
              </a:ext>
            </a:extLst>
          </p:cNvPr>
          <p:cNvSpPr txBox="1"/>
          <p:nvPr/>
        </p:nvSpPr>
        <p:spPr>
          <a:xfrm>
            <a:off x="1981200" y="4533900"/>
            <a:ext cx="14325600" cy="1015663"/>
          </a:xfrm>
          <a:prstGeom prst="rect">
            <a:avLst/>
          </a:prstGeom>
          <a:noFill/>
        </p:spPr>
        <p:txBody>
          <a:bodyPr wrap="square" rtlCol="0">
            <a:spAutoFit/>
          </a:bodyPr>
          <a:lstStyle/>
          <a:p>
            <a:pPr algn="ctr"/>
            <a:r>
              <a:rPr lang="en-US" sz="6000" dirty="0">
                <a:solidFill>
                  <a:srgbClr val="76A6C6"/>
                </a:solidFill>
              </a:rPr>
              <a:t> </a:t>
            </a:r>
            <a:endParaRPr lang="en-IN" sz="6000" dirty="0">
              <a:solidFill>
                <a:srgbClr val="76A6C6"/>
              </a:solidFill>
            </a:endParaRPr>
          </a:p>
        </p:txBody>
      </p:sp>
      <p:sp>
        <p:nvSpPr>
          <p:cNvPr id="12" name="TextBox 11">
            <a:extLst>
              <a:ext uri="{FF2B5EF4-FFF2-40B4-BE49-F238E27FC236}">
                <a16:creationId xmlns:a16="http://schemas.microsoft.com/office/drawing/2014/main" id="{53ED1A47-37C0-E7C8-0E1A-4ECF7268B5FD}"/>
              </a:ext>
            </a:extLst>
          </p:cNvPr>
          <p:cNvSpPr txBox="1"/>
          <p:nvPr/>
        </p:nvSpPr>
        <p:spPr>
          <a:xfrm>
            <a:off x="1638298" y="2651683"/>
            <a:ext cx="15011400" cy="6924973"/>
          </a:xfrm>
          <a:prstGeom prst="rect">
            <a:avLst/>
          </a:prstGeom>
          <a:noFill/>
        </p:spPr>
        <p:txBody>
          <a:bodyPr wrap="square">
            <a:spAutoFit/>
          </a:bodyPr>
          <a:lstStyle/>
          <a:p>
            <a:r>
              <a:rPr lang="en-US" sz="2400" b="1" dirty="0"/>
              <a:t>Results:</a:t>
            </a:r>
          </a:p>
          <a:p>
            <a:r>
              <a:rPr lang="en-US" dirty="0"/>
              <a:t>1.⁠ ⁠Due to high multicollinearity and overfitting ordinary least square method cannot be </a:t>
            </a:r>
          </a:p>
          <a:p>
            <a:r>
              <a:rPr lang="en-US" dirty="0"/>
              <a:t>used.</a:t>
            </a:r>
          </a:p>
          <a:p>
            <a:r>
              <a:rPr lang="en-US" dirty="0"/>
              <a:t>2.⁠ ⁠Intercept does show any significance in the ridge regression model.</a:t>
            </a:r>
          </a:p>
          <a:p>
            <a:r>
              <a:rPr lang="en-US" dirty="0"/>
              <a:t>3.⁠ ⁠K Feature Selection Method, Recursive Feature Elimination, Correlation Analysis are the methods to reduce the no. of covariates to 200. The best results were obtained </a:t>
            </a:r>
          </a:p>
          <a:p>
            <a:r>
              <a:rPr lang="en-US" dirty="0"/>
              <a:t>from Correlation Analysis.</a:t>
            </a:r>
          </a:p>
          <a:p>
            <a:r>
              <a:rPr lang="en-US" dirty="0"/>
              <a:t>4.⁠ ⁠The Ridge regression model was taken and not Lasso regression model because its </a:t>
            </a:r>
          </a:p>
          <a:p>
            <a:r>
              <a:rPr lang="en-US" dirty="0"/>
              <a:t>works with multicollinear data well.</a:t>
            </a:r>
          </a:p>
          <a:p>
            <a:r>
              <a:rPr lang="en-US" dirty="0"/>
              <a:t>5.⁠ ⁠Bayesian Ridge Regression model automatically decides the amount of regularization and work good on overfitted data.</a:t>
            </a:r>
          </a:p>
          <a:p>
            <a:r>
              <a:rPr lang="en-US" dirty="0"/>
              <a:t>6.⁠ ⁠Stacked Regression also tells that Correlation analysis gives the best model.</a:t>
            </a:r>
          </a:p>
          <a:p>
            <a:endParaRPr lang="en-US" dirty="0"/>
          </a:p>
          <a:p>
            <a:r>
              <a:rPr lang="en-US" sz="2400" b="1" dirty="0"/>
              <a:t>Conclusion:</a:t>
            </a:r>
          </a:p>
          <a:p>
            <a:r>
              <a:rPr lang="en-US" dirty="0"/>
              <a:t>1.⁠ ⁠All the genotype at the same time point cannot be equal to zero, hence intercepting the value of phenotype without having knowledge of at least one genotype is not possible.</a:t>
            </a:r>
          </a:p>
          <a:p>
            <a:r>
              <a:rPr lang="en-US" dirty="0"/>
              <a:t>2.⁠ ⁠Overfitting occurs because loss of information about even one gene will lead to </a:t>
            </a:r>
          </a:p>
          <a:p>
            <a:r>
              <a:rPr lang="en-US" dirty="0"/>
              <a:t>change in the value of phenotype, which can mislead the result. </a:t>
            </a:r>
          </a:p>
          <a:p>
            <a:r>
              <a:rPr lang="en-US" dirty="0"/>
              <a:t>3.⁠ ⁠There is high multicollinearity i.e. the 2000 gene that are given depends on each</a:t>
            </a:r>
          </a:p>
          <a:p>
            <a:r>
              <a:rPr lang="en-US" dirty="0"/>
              <a:t>others behavior</a:t>
            </a:r>
          </a:p>
          <a:p>
            <a:r>
              <a:rPr lang="en-US" dirty="0"/>
              <a:t>4.⁠ ⁠The feature selection of 200 covariates is nothing but the most important 200 genes </a:t>
            </a:r>
          </a:p>
          <a:p>
            <a:r>
              <a:rPr lang="en-US" dirty="0"/>
              <a:t>which have correlation between them. They will affect the behavior(value) of </a:t>
            </a:r>
          </a:p>
          <a:p>
            <a:r>
              <a:rPr lang="en-US" dirty="0"/>
              <a:t>phenotype the most. </a:t>
            </a:r>
          </a:p>
          <a:p>
            <a:r>
              <a:rPr lang="en-US" dirty="0"/>
              <a:t>5.⁠ ⁠Bayesian Ridge Regression Ridge Regression model on an average 90% of times </a:t>
            </a:r>
          </a:p>
          <a:p>
            <a:r>
              <a:rPr lang="en-US" dirty="0"/>
              <a:t>predicts the value of phenotype correctly when given the value of genotype.</a:t>
            </a:r>
          </a:p>
        </p:txBody>
      </p:sp>
    </p:spTree>
    <p:extLst>
      <p:ext uri="{BB962C8B-B14F-4D97-AF65-F5344CB8AC3E}">
        <p14:creationId xmlns:p14="http://schemas.microsoft.com/office/powerpoint/2010/main" val="2499135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6CFB3F-EC4F-CF70-AB34-6F257F373EC8}"/>
              </a:ext>
            </a:extLst>
          </p:cNvPr>
          <p:cNvSpPr txBox="1"/>
          <p:nvPr/>
        </p:nvSpPr>
        <p:spPr>
          <a:xfrm>
            <a:off x="3124200" y="4212476"/>
            <a:ext cx="12039600" cy="1862048"/>
          </a:xfrm>
          <a:prstGeom prst="rect">
            <a:avLst/>
          </a:prstGeom>
          <a:noFill/>
        </p:spPr>
        <p:txBody>
          <a:bodyPr wrap="square" rtlCol="0">
            <a:spAutoFit/>
          </a:bodyPr>
          <a:lstStyle/>
          <a:p>
            <a:pPr algn="ctr"/>
            <a:r>
              <a:rPr lang="en-US" sz="11500" dirty="0"/>
              <a:t>THANK YOU</a:t>
            </a:r>
            <a:endParaRPr lang="en-IN" sz="11500" dirty="0"/>
          </a:p>
        </p:txBody>
      </p:sp>
    </p:spTree>
    <p:extLst>
      <p:ext uri="{BB962C8B-B14F-4D97-AF65-F5344CB8AC3E}">
        <p14:creationId xmlns:p14="http://schemas.microsoft.com/office/powerpoint/2010/main" val="3901697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2"/>
        </a:solidFill>
        <a:effectLst/>
      </p:bgPr>
    </p:bg>
    <p:spTree>
      <p:nvGrpSpPr>
        <p:cNvPr id="1" name="">
          <a:extLst>
            <a:ext uri="{FF2B5EF4-FFF2-40B4-BE49-F238E27FC236}">
              <a16:creationId xmlns:a16="http://schemas.microsoft.com/office/drawing/2014/main" id="{53A82E03-B2CE-8034-D0FA-C5991D039D2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6AF04D8-E9A8-0BF7-392E-F67647AC9CC4}"/>
              </a:ext>
            </a:extLst>
          </p:cNvPr>
          <p:cNvGrpSpPr/>
          <p:nvPr/>
        </p:nvGrpSpPr>
        <p:grpSpPr>
          <a:xfrm rot="171188">
            <a:off x="-2238680" y="10850082"/>
            <a:ext cx="22765359" cy="5651060"/>
            <a:chOff x="0" y="0"/>
            <a:chExt cx="4432810" cy="1100359"/>
          </a:xfrm>
        </p:grpSpPr>
        <p:sp>
          <p:nvSpPr>
            <p:cNvPr id="3" name="Freeform 3">
              <a:extLst>
                <a:ext uri="{FF2B5EF4-FFF2-40B4-BE49-F238E27FC236}">
                  <a16:creationId xmlns:a16="http://schemas.microsoft.com/office/drawing/2014/main" id="{5F6BB825-2B9E-21BB-F32E-38B8346A3F5F}"/>
                </a:ext>
              </a:extLst>
            </p:cNvPr>
            <p:cNvSpPr/>
            <p:nvPr/>
          </p:nvSpPr>
          <p:spPr>
            <a:xfrm>
              <a:off x="0" y="0"/>
              <a:ext cx="4432810" cy="1100359"/>
            </a:xfrm>
            <a:custGeom>
              <a:avLst/>
              <a:gdLst/>
              <a:ahLst/>
              <a:cxnLst/>
              <a:rect l="l" t="t" r="r" b="b"/>
              <a:pathLst>
                <a:path w="4432810" h="1100359">
                  <a:moveTo>
                    <a:pt x="0" y="0"/>
                  </a:moveTo>
                  <a:lnTo>
                    <a:pt x="4432810" y="0"/>
                  </a:lnTo>
                  <a:lnTo>
                    <a:pt x="4432810" y="1100359"/>
                  </a:lnTo>
                  <a:lnTo>
                    <a:pt x="0" y="1100359"/>
                  </a:lnTo>
                  <a:close/>
                </a:path>
              </a:pathLst>
            </a:custGeom>
            <a:solidFill>
              <a:srgbClr val="C7D2DD">
                <a:alpha val="47843"/>
              </a:srgbClr>
            </a:solidFill>
          </p:spPr>
        </p:sp>
        <p:sp>
          <p:nvSpPr>
            <p:cNvPr id="4" name="TextBox 4">
              <a:extLst>
                <a:ext uri="{FF2B5EF4-FFF2-40B4-BE49-F238E27FC236}">
                  <a16:creationId xmlns:a16="http://schemas.microsoft.com/office/drawing/2014/main" id="{DEE7C628-B365-ECF7-C3BD-FC60E45B515F}"/>
                </a:ext>
              </a:extLst>
            </p:cNvPr>
            <p:cNvSpPr txBox="1"/>
            <p:nvPr/>
          </p:nvSpPr>
          <p:spPr>
            <a:xfrm>
              <a:off x="0" y="-9525"/>
              <a:ext cx="4432810" cy="1109884"/>
            </a:xfrm>
            <a:prstGeom prst="rect">
              <a:avLst/>
            </a:prstGeom>
          </p:spPr>
          <p:txBody>
            <a:bodyPr lIns="27052" tIns="27052" rIns="27052" bIns="27052" rtlCol="0" anchor="ctr"/>
            <a:lstStyle/>
            <a:p>
              <a:pPr algn="ctr">
                <a:lnSpc>
                  <a:spcPts val="1730"/>
                </a:lnSpc>
              </a:pPr>
              <a:endParaRPr/>
            </a:p>
          </p:txBody>
        </p:sp>
      </p:grpSp>
      <p:grpSp>
        <p:nvGrpSpPr>
          <p:cNvPr id="8" name="Group 8">
            <a:extLst>
              <a:ext uri="{FF2B5EF4-FFF2-40B4-BE49-F238E27FC236}">
                <a16:creationId xmlns:a16="http://schemas.microsoft.com/office/drawing/2014/main" id="{3C6E4580-BDC1-33BF-0AF1-82B9AC4658DE}"/>
              </a:ext>
            </a:extLst>
          </p:cNvPr>
          <p:cNvGrpSpPr/>
          <p:nvPr/>
        </p:nvGrpSpPr>
        <p:grpSpPr>
          <a:xfrm rot="-245550">
            <a:off x="-2184284" y="13875137"/>
            <a:ext cx="22765359" cy="5883779"/>
            <a:chOff x="0" y="0"/>
            <a:chExt cx="4432810" cy="1145674"/>
          </a:xfrm>
        </p:grpSpPr>
        <p:sp>
          <p:nvSpPr>
            <p:cNvPr id="9" name="Freeform 9">
              <a:extLst>
                <a:ext uri="{FF2B5EF4-FFF2-40B4-BE49-F238E27FC236}">
                  <a16:creationId xmlns:a16="http://schemas.microsoft.com/office/drawing/2014/main" id="{ED33AB18-41BA-3E51-B31F-653F0252B879}"/>
                </a:ext>
              </a:extLst>
            </p:cNvPr>
            <p:cNvSpPr/>
            <p:nvPr/>
          </p:nvSpPr>
          <p:spPr>
            <a:xfrm>
              <a:off x="0" y="0"/>
              <a:ext cx="4432810" cy="1145674"/>
            </a:xfrm>
            <a:custGeom>
              <a:avLst/>
              <a:gdLst/>
              <a:ahLst/>
              <a:cxnLst/>
              <a:rect l="l" t="t" r="r" b="b"/>
              <a:pathLst>
                <a:path w="4432810" h="1145674">
                  <a:moveTo>
                    <a:pt x="0" y="0"/>
                  </a:moveTo>
                  <a:lnTo>
                    <a:pt x="4432810" y="0"/>
                  </a:lnTo>
                  <a:lnTo>
                    <a:pt x="4432810" y="1145674"/>
                  </a:lnTo>
                  <a:lnTo>
                    <a:pt x="0" y="1145674"/>
                  </a:lnTo>
                  <a:close/>
                </a:path>
              </a:pathLst>
            </a:custGeom>
            <a:solidFill>
              <a:srgbClr val="C7D2DD"/>
            </a:solidFill>
          </p:spPr>
        </p:sp>
        <p:sp>
          <p:nvSpPr>
            <p:cNvPr id="10" name="TextBox 10">
              <a:extLst>
                <a:ext uri="{FF2B5EF4-FFF2-40B4-BE49-F238E27FC236}">
                  <a16:creationId xmlns:a16="http://schemas.microsoft.com/office/drawing/2014/main" id="{9014CC5B-3987-D83F-F062-60699FDF6CB6}"/>
                </a:ext>
              </a:extLst>
            </p:cNvPr>
            <p:cNvSpPr txBox="1"/>
            <p:nvPr/>
          </p:nvSpPr>
          <p:spPr>
            <a:xfrm>
              <a:off x="0" y="-9525"/>
              <a:ext cx="4432810" cy="1155199"/>
            </a:xfrm>
            <a:prstGeom prst="rect">
              <a:avLst/>
            </a:prstGeom>
          </p:spPr>
          <p:txBody>
            <a:bodyPr lIns="27052" tIns="27052" rIns="27052" bIns="27052" rtlCol="0" anchor="ctr"/>
            <a:lstStyle/>
            <a:p>
              <a:pPr algn="ctr">
                <a:lnSpc>
                  <a:spcPts val="1730"/>
                </a:lnSpc>
              </a:pPr>
              <a:endParaRPr/>
            </a:p>
          </p:txBody>
        </p:sp>
      </p:grpSp>
      <p:sp>
        <p:nvSpPr>
          <p:cNvPr id="32" name="Rectangle 31">
            <a:extLst>
              <a:ext uri="{FF2B5EF4-FFF2-40B4-BE49-F238E27FC236}">
                <a16:creationId xmlns:a16="http://schemas.microsoft.com/office/drawing/2014/main" id="{8415A898-D6BF-E0F6-2928-2E63E1EE6DFC}"/>
              </a:ext>
            </a:extLst>
          </p:cNvPr>
          <p:cNvSpPr/>
          <p:nvPr/>
        </p:nvSpPr>
        <p:spPr>
          <a:xfrm>
            <a:off x="0" y="1229"/>
            <a:ext cx="18288000" cy="1941871"/>
          </a:xfrm>
          <a:prstGeom prst="rect">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IN" dirty="0">
              <a:solidFill>
                <a:schemeClr val="tx1"/>
              </a:solidFill>
            </a:endParaRPr>
          </a:p>
        </p:txBody>
      </p:sp>
      <p:grpSp>
        <p:nvGrpSpPr>
          <p:cNvPr id="33" name="Group 6">
            <a:extLst>
              <a:ext uri="{FF2B5EF4-FFF2-40B4-BE49-F238E27FC236}">
                <a16:creationId xmlns:a16="http://schemas.microsoft.com/office/drawing/2014/main" id="{E913C5AE-2208-293B-C574-5282E9DA0750}"/>
              </a:ext>
            </a:extLst>
          </p:cNvPr>
          <p:cNvGrpSpPr/>
          <p:nvPr/>
        </p:nvGrpSpPr>
        <p:grpSpPr>
          <a:xfrm rot="-10800000">
            <a:off x="2248306" y="-1181101"/>
            <a:ext cx="13791389" cy="2262636"/>
            <a:chOff x="0" y="0"/>
            <a:chExt cx="736505" cy="187305"/>
          </a:xfrm>
        </p:grpSpPr>
        <p:sp>
          <p:nvSpPr>
            <p:cNvPr id="34" name="Freeform 7">
              <a:extLst>
                <a:ext uri="{FF2B5EF4-FFF2-40B4-BE49-F238E27FC236}">
                  <a16:creationId xmlns:a16="http://schemas.microsoft.com/office/drawing/2014/main" id="{22BE91D0-EFDA-CED9-F6BA-9FD7A11C2E3A}"/>
                </a:ext>
              </a:extLst>
            </p:cNvPr>
            <p:cNvSpPr/>
            <p:nvPr/>
          </p:nvSpPr>
          <p:spPr>
            <a:xfrm>
              <a:off x="0" y="0"/>
              <a:ext cx="736505" cy="187305"/>
            </a:xfrm>
            <a:custGeom>
              <a:avLst/>
              <a:gdLst/>
              <a:ahLst/>
              <a:cxnLst/>
              <a:rect l="l" t="t" r="r" b="b"/>
              <a:pathLst>
                <a:path w="736505" h="187305">
                  <a:moveTo>
                    <a:pt x="203200" y="0"/>
                  </a:moveTo>
                  <a:lnTo>
                    <a:pt x="533305" y="0"/>
                  </a:lnTo>
                  <a:lnTo>
                    <a:pt x="736505" y="187305"/>
                  </a:lnTo>
                  <a:lnTo>
                    <a:pt x="0" y="187305"/>
                  </a:lnTo>
                  <a:lnTo>
                    <a:pt x="203200" y="0"/>
                  </a:lnTo>
                  <a:close/>
                </a:path>
              </a:pathLst>
            </a:custGeom>
            <a:solidFill>
              <a:srgbClr val="0071C9"/>
            </a:solidFill>
          </p:spPr>
        </p:sp>
        <p:sp>
          <p:nvSpPr>
            <p:cNvPr id="35" name="TextBox 8">
              <a:extLst>
                <a:ext uri="{FF2B5EF4-FFF2-40B4-BE49-F238E27FC236}">
                  <a16:creationId xmlns:a16="http://schemas.microsoft.com/office/drawing/2014/main" id="{D9C47D03-FE9C-E7DA-40B1-5C528E762C4A}"/>
                </a:ext>
              </a:extLst>
            </p:cNvPr>
            <p:cNvSpPr txBox="1"/>
            <p:nvPr/>
          </p:nvSpPr>
          <p:spPr>
            <a:xfrm>
              <a:off x="127000" y="-38100"/>
              <a:ext cx="482505" cy="225405"/>
            </a:xfrm>
            <a:prstGeom prst="rect">
              <a:avLst/>
            </a:prstGeom>
          </p:spPr>
          <p:txBody>
            <a:bodyPr lIns="33867" tIns="33867" rIns="33867" bIns="33867" rtlCol="0" anchor="ctr"/>
            <a:lstStyle/>
            <a:p>
              <a:pPr algn="ctr">
                <a:lnSpc>
                  <a:spcPts val="1400"/>
                </a:lnSpc>
              </a:pPr>
              <a:endParaRPr sz="1200"/>
            </a:p>
          </p:txBody>
        </p:sp>
      </p:grpSp>
      <p:sp>
        <p:nvSpPr>
          <p:cNvPr id="36" name="TextBox 11">
            <a:extLst>
              <a:ext uri="{FF2B5EF4-FFF2-40B4-BE49-F238E27FC236}">
                <a16:creationId xmlns:a16="http://schemas.microsoft.com/office/drawing/2014/main" id="{FC215430-D2C2-D361-2675-142890FE5836}"/>
              </a:ext>
            </a:extLst>
          </p:cNvPr>
          <p:cNvSpPr txBox="1"/>
          <p:nvPr/>
        </p:nvSpPr>
        <p:spPr>
          <a:xfrm>
            <a:off x="7185474" y="175396"/>
            <a:ext cx="3917050" cy="845809"/>
          </a:xfrm>
          <a:prstGeom prst="rect">
            <a:avLst/>
          </a:prstGeom>
        </p:spPr>
        <p:txBody>
          <a:bodyPr wrap="square" lIns="0" tIns="0" rIns="0" bIns="0" rtlCol="0" anchor="t">
            <a:spAutoFit/>
          </a:bodyPr>
          <a:lstStyle/>
          <a:p>
            <a:pPr algn="ctr">
              <a:lnSpc>
                <a:spcPts val="6800"/>
              </a:lnSpc>
            </a:pPr>
            <a:r>
              <a:rPr lang="en-US" sz="5666" b="1" dirty="0">
                <a:solidFill>
                  <a:srgbClr val="FFFFFF"/>
                </a:solidFill>
                <a:latin typeface="+mj-lt"/>
                <a:ea typeface="TT Hoves Bold"/>
                <a:cs typeface="TT Hoves Bold"/>
                <a:sym typeface="TT Hoves Bold"/>
              </a:rPr>
              <a:t>OBJECTIVE</a:t>
            </a:r>
          </a:p>
        </p:txBody>
      </p:sp>
      <p:sp>
        <p:nvSpPr>
          <p:cNvPr id="11" name="TextBox 10">
            <a:extLst>
              <a:ext uri="{FF2B5EF4-FFF2-40B4-BE49-F238E27FC236}">
                <a16:creationId xmlns:a16="http://schemas.microsoft.com/office/drawing/2014/main" id="{BE2B2F8E-4876-30D4-804D-59BE8C8A2C71}"/>
              </a:ext>
            </a:extLst>
          </p:cNvPr>
          <p:cNvSpPr txBox="1"/>
          <p:nvPr/>
        </p:nvSpPr>
        <p:spPr>
          <a:xfrm>
            <a:off x="1981200" y="3265250"/>
            <a:ext cx="14325600" cy="4030206"/>
          </a:xfrm>
          <a:prstGeom prst="rect">
            <a:avLst/>
          </a:prstGeom>
          <a:noFill/>
        </p:spPr>
        <p:txBody>
          <a:bodyPr wrap="square" rtlCol="0">
            <a:spAutoFit/>
          </a:bodyPr>
          <a:lstStyle/>
          <a:p>
            <a:pPr>
              <a:lnSpc>
                <a:spcPct val="107000"/>
              </a:lnSpc>
              <a:spcAft>
                <a:spcPts val="800"/>
              </a:spcAft>
            </a:pPr>
            <a:r>
              <a:rPr lang="en-IN" sz="3600" kern="100" dirty="0">
                <a:effectLst/>
                <a:latin typeface="Times New Roman" panose="02020603050405020304" pitchFamily="18" charset="0"/>
                <a:ea typeface="Calibri" panose="020F0502020204030204" pitchFamily="34" charset="0"/>
                <a:cs typeface="Times New Roman" panose="02020603050405020304" pitchFamily="18" charset="0"/>
              </a:rPr>
              <a:t>1. Determining the gene that significantly impact the phenotype of the mice.  </a:t>
            </a:r>
            <a:endParaRPr lang="en-IN" sz="3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3600" kern="100" dirty="0">
                <a:effectLst/>
                <a:latin typeface="Times New Roman" panose="02020603050405020304" pitchFamily="18" charset="0"/>
                <a:ea typeface="Calibri" panose="020F0502020204030204" pitchFamily="34" charset="0"/>
                <a:cs typeface="Times New Roman" panose="02020603050405020304" pitchFamily="18" charset="0"/>
              </a:rPr>
              <a:t>2. Implementing screening method to reduce number of covariates (genes).</a:t>
            </a:r>
            <a:endParaRPr lang="en-IN" sz="3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3600" kern="100" dirty="0">
                <a:effectLst/>
                <a:latin typeface="Times New Roman" panose="02020603050405020304" pitchFamily="18" charset="0"/>
                <a:ea typeface="Calibri" panose="020F0502020204030204" pitchFamily="34" charset="0"/>
                <a:cs typeface="Times New Roman" panose="02020603050405020304" pitchFamily="18" charset="0"/>
              </a:rPr>
              <a:t>3. Comparing the performance of Ridge and Lasso regression and choosing</a:t>
            </a:r>
            <a:r>
              <a:rPr lang="en-IN" sz="3600" kern="100" dirty="0">
                <a:latin typeface="Times New Roman" panose="02020603050405020304" pitchFamily="18" charset="0"/>
                <a:ea typeface="Calibri" panose="020F0502020204030204" pitchFamily="34" charset="0"/>
                <a:cs typeface="Times New Roman" panose="02020603050405020304" pitchFamily="18" charset="0"/>
              </a:rPr>
              <a:t> </a:t>
            </a:r>
            <a:r>
              <a:rPr lang="en-IN" sz="3600" kern="100" dirty="0">
                <a:effectLst/>
                <a:latin typeface="Times New Roman" panose="02020603050405020304" pitchFamily="18" charset="0"/>
                <a:ea typeface="Calibri" panose="020F0502020204030204" pitchFamily="34" charset="0"/>
                <a:cs typeface="Times New Roman" panose="02020603050405020304" pitchFamily="18" charset="0"/>
              </a:rPr>
              <a:t>the best method to identify important genes.</a:t>
            </a:r>
            <a:endParaRPr lang="en-IN" sz="3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3600" kern="100" dirty="0">
                <a:effectLst/>
                <a:latin typeface="Times New Roman" panose="02020603050405020304" pitchFamily="18" charset="0"/>
                <a:ea typeface="Calibri" panose="020F0502020204030204" pitchFamily="34" charset="0"/>
                <a:cs typeface="Times New Roman" panose="02020603050405020304" pitchFamily="18" charset="0"/>
              </a:rPr>
              <a:t>4. Use Bayesian regression method for identifying significant genes and compared it with ridge and lasso regression method.</a:t>
            </a:r>
            <a:endParaRPr lang="en-IN" sz="3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15563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2"/>
        </a:solidFill>
        <a:effectLst/>
      </p:bgPr>
    </p:bg>
    <p:spTree>
      <p:nvGrpSpPr>
        <p:cNvPr id="1" name="">
          <a:extLst>
            <a:ext uri="{FF2B5EF4-FFF2-40B4-BE49-F238E27FC236}">
              <a16:creationId xmlns:a16="http://schemas.microsoft.com/office/drawing/2014/main" id="{EEC41EA0-497E-3053-57DF-5F663CD189A3}"/>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3981BD33-7333-BB29-D6AE-F7FB5AB6202B}"/>
              </a:ext>
            </a:extLst>
          </p:cNvPr>
          <p:cNvSpPr/>
          <p:nvPr/>
        </p:nvSpPr>
        <p:spPr>
          <a:xfrm>
            <a:off x="-30480" y="-753151"/>
            <a:ext cx="18348960" cy="11085871"/>
          </a:xfrm>
          <a:prstGeom prst="rect">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IN" dirty="0">
              <a:solidFill>
                <a:schemeClr val="tx1"/>
              </a:solidFill>
            </a:endParaRPr>
          </a:p>
        </p:txBody>
      </p:sp>
      <p:pic>
        <p:nvPicPr>
          <p:cNvPr id="6" name="Picture 5">
            <a:extLst>
              <a:ext uri="{FF2B5EF4-FFF2-40B4-BE49-F238E27FC236}">
                <a16:creationId xmlns:a16="http://schemas.microsoft.com/office/drawing/2014/main" id="{8465D651-FB8A-FDBB-313E-CAD254D16348}"/>
              </a:ext>
            </a:extLst>
          </p:cNvPr>
          <p:cNvPicPr>
            <a:picLocks noChangeAspect="1"/>
          </p:cNvPicPr>
          <p:nvPr/>
        </p:nvPicPr>
        <p:blipFill>
          <a:blip r:embed="rId3"/>
          <a:stretch>
            <a:fillRect/>
          </a:stretch>
        </p:blipFill>
        <p:spPr>
          <a:xfrm>
            <a:off x="952500" y="1081536"/>
            <a:ext cx="16383000" cy="8405364"/>
          </a:xfrm>
          <a:prstGeom prst="rect">
            <a:avLst/>
          </a:prstGeom>
        </p:spPr>
      </p:pic>
      <p:sp>
        <p:nvSpPr>
          <p:cNvPr id="12" name="Rectangle 11">
            <a:extLst>
              <a:ext uri="{FF2B5EF4-FFF2-40B4-BE49-F238E27FC236}">
                <a16:creationId xmlns:a16="http://schemas.microsoft.com/office/drawing/2014/main" id="{54C41173-75B3-9642-D21A-8D31E1FC3385}"/>
              </a:ext>
            </a:extLst>
          </p:cNvPr>
          <p:cNvSpPr/>
          <p:nvPr/>
        </p:nvSpPr>
        <p:spPr>
          <a:xfrm>
            <a:off x="-30480" y="-764177"/>
            <a:ext cx="18348960" cy="1843171"/>
          </a:xfrm>
          <a:prstGeom prst="rect">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6">
            <a:extLst>
              <a:ext uri="{FF2B5EF4-FFF2-40B4-BE49-F238E27FC236}">
                <a16:creationId xmlns:a16="http://schemas.microsoft.com/office/drawing/2014/main" id="{AD13D66B-7361-0CAB-217C-53B1C45F4572}"/>
              </a:ext>
            </a:extLst>
          </p:cNvPr>
          <p:cNvGrpSpPr/>
          <p:nvPr/>
        </p:nvGrpSpPr>
        <p:grpSpPr>
          <a:xfrm rot="-10800000">
            <a:off x="2248306" y="-1181101"/>
            <a:ext cx="13791389" cy="2262636"/>
            <a:chOff x="0" y="0"/>
            <a:chExt cx="736505" cy="187305"/>
          </a:xfrm>
        </p:grpSpPr>
        <p:sp>
          <p:nvSpPr>
            <p:cNvPr id="34" name="Freeform 7">
              <a:extLst>
                <a:ext uri="{FF2B5EF4-FFF2-40B4-BE49-F238E27FC236}">
                  <a16:creationId xmlns:a16="http://schemas.microsoft.com/office/drawing/2014/main" id="{AE192308-C175-EE6C-FC4F-40EC603FAFFA}"/>
                </a:ext>
              </a:extLst>
            </p:cNvPr>
            <p:cNvSpPr/>
            <p:nvPr/>
          </p:nvSpPr>
          <p:spPr>
            <a:xfrm>
              <a:off x="0" y="0"/>
              <a:ext cx="736505" cy="187305"/>
            </a:xfrm>
            <a:custGeom>
              <a:avLst/>
              <a:gdLst/>
              <a:ahLst/>
              <a:cxnLst/>
              <a:rect l="l" t="t" r="r" b="b"/>
              <a:pathLst>
                <a:path w="736505" h="187305">
                  <a:moveTo>
                    <a:pt x="203200" y="0"/>
                  </a:moveTo>
                  <a:lnTo>
                    <a:pt x="533305" y="0"/>
                  </a:lnTo>
                  <a:lnTo>
                    <a:pt x="736505" y="187305"/>
                  </a:lnTo>
                  <a:lnTo>
                    <a:pt x="0" y="187305"/>
                  </a:lnTo>
                  <a:lnTo>
                    <a:pt x="203200" y="0"/>
                  </a:lnTo>
                  <a:close/>
                </a:path>
              </a:pathLst>
            </a:custGeom>
            <a:solidFill>
              <a:srgbClr val="0071C9"/>
            </a:solidFill>
          </p:spPr>
        </p:sp>
        <p:sp>
          <p:nvSpPr>
            <p:cNvPr id="35" name="TextBox 8">
              <a:extLst>
                <a:ext uri="{FF2B5EF4-FFF2-40B4-BE49-F238E27FC236}">
                  <a16:creationId xmlns:a16="http://schemas.microsoft.com/office/drawing/2014/main" id="{2F692B65-423E-506F-C289-02334B56F05F}"/>
                </a:ext>
              </a:extLst>
            </p:cNvPr>
            <p:cNvSpPr txBox="1"/>
            <p:nvPr/>
          </p:nvSpPr>
          <p:spPr>
            <a:xfrm>
              <a:off x="127000" y="-38100"/>
              <a:ext cx="482505" cy="225405"/>
            </a:xfrm>
            <a:prstGeom prst="rect">
              <a:avLst/>
            </a:prstGeom>
          </p:spPr>
          <p:txBody>
            <a:bodyPr lIns="33867" tIns="33867" rIns="33867" bIns="33867" rtlCol="0" anchor="ctr"/>
            <a:lstStyle/>
            <a:p>
              <a:pPr algn="ctr">
                <a:lnSpc>
                  <a:spcPts val="1400"/>
                </a:lnSpc>
              </a:pPr>
              <a:endParaRPr sz="1200"/>
            </a:p>
          </p:txBody>
        </p:sp>
      </p:grpSp>
      <p:sp>
        <p:nvSpPr>
          <p:cNvPr id="36" name="TextBox 11">
            <a:extLst>
              <a:ext uri="{FF2B5EF4-FFF2-40B4-BE49-F238E27FC236}">
                <a16:creationId xmlns:a16="http://schemas.microsoft.com/office/drawing/2014/main" id="{0A5A3D69-2D8C-B96C-68F5-A633A86504A6}"/>
              </a:ext>
            </a:extLst>
          </p:cNvPr>
          <p:cNvSpPr txBox="1"/>
          <p:nvPr/>
        </p:nvSpPr>
        <p:spPr>
          <a:xfrm>
            <a:off x="5905956" y="89274"/>
            <a:ext cx="6476088" cy="845809"/>
          </a:xfrm>
          <a:prstGeom prst="rect">
            <a:avLst/>
          </a:prstGeom>
        </p:spPr>
        <p:txBody>
          <a:bodyPr wrap="square" lIns="0" tIns="0" rIns="0" bIns="0" rtlCol="0" anchor="t">
            <a:spAutoFit/>
          </a:bodyPr>
          <a:lstStyle/>
          <a:p>
            <a:pPr algn="ctr">
              <a:lnSpc>
                <a:spcPts val="6800"/>
              </a:lnSpc>
            </a:pPr>
            <a:r>
              <a:rPr lang="en-US" sz="5666" b="1" dirty="0">
                <a:solidFill>
                  <a:srgbClr val="FFFFFF"/>
                </a:solidFill>
                <a:latin typeface="+mj-lt"/>
                <a:ea typeface="TT Hoves Bold"/>
                <a:cs typeface="TT Hoves Bold"/>
                <a:sym typeface="TT Hoves Bold"/>
              </a:rPr>
              <a:t>PROBLEM OVERVIEW</a:t>
            </a:r>
          </a:p>
        </p:txBody>
      </p:sp>
      <p:pic>
        <p:nvPicPr>
          <p:cNvPr id="7" name="Picture 6">
            <a:extLst>
              <a:ext uri="{FF2B5EF4-FFF2-40B4-BE49-F238E27FC236}">
                <a16:creationId xmlns:a16="http://schemas.microsoft.com/office/drawing/2014/main" id="{E88D63F5-38C1-A55A-DD2C-A6E3481B93A0}"/>
              </a:ext>
            </a:extLst>
          </p:cNvPr>
          <p:cNvPicPr>
            <a:picLocks noChangeAspect="1"/>
          </p:cNvPicPr>
          <p:nvPr/>
        </p:nvPicPr>
        <p:blipFill>
          <a:blip r:embed="rId3"/>
          <a:srcRect b="96338"/>
          <a:stretch/>
        </p:blipFill>
        <p:spPr>
          <a:xfrm>
            <a:off x="952500" y="1078994"/>
            <a:ext cx="16383000" cy="307846"/>
          </a:xfrm>
          <a:prstGeom prst="rect">
            <a:avLst/>
          </a:prstGeom>
        </p:spPr>
      </p:pic>
      <p:sp>
        <p:nvSpPr>
          <p:cNvPr id="11" name="Rectangle 10">
            <a:extLst>
              <a:ext uri="{FF2B5EF4-FFF2-40B4-BE49-F238E27FC236}">
                <a16:creationId xmlns:a16="http://schemas.microsoft.com/office/drawing/2014/main" id="{20CF7382-CEC1-5473-DCF4-630CFF8FFB05}"/>
              </a:ext>
            </a:extLst>
          </p:cNvPr>
          <p:cNvSpPr/>
          <p:nvPr/>
        </p:nvSpPr>
        <p:spPr>
          <a:xfrm>
            <a:off x="-30480" y="6896100"/>
            <a:ext cx="18348960" cy="3398520"/>
          </a:xfrm>
          <a:prstGeom prst="rect">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4218DE1B-A862-5CDA-7B3A-70ED7BEAD713}"/>
              </a:ext>
            </a:extLst>
          </p:cNvPr>
          <p:cNvGrpSpPr/>
          <p:nvPr/>
        </p:nvGrpSpPr>
        <p:grpSpPr>
          <a:xfrm>
            <a:off x="381000" y="7047481"/>
            <a:ext cx="17449800" cy="307846"/>
            <a:chOff x="381000" y="7047481"/>
            <a:chExt cx="17449800" cy="307846"/>
          </a:xfrm>
        </p:grpSpPr>
        <p:cxnSp>
          <p:nvCxnSpPr>
            <p:cNvPr id="15" name="Straight Connector 14">
              <a:extLst>
                <a:ext uri="{FF2B5EF4-FFF2-40B4-BE49-F238E27FC236}">
                  <a16:creationId xmlns:a16="http://schemas.microsoft.com/office/drawing/2014/main" id="{38F6E81D-5CAB-65F1-8A45-5A856EA629AA}"/>
                </a:ext>
              </a:extLst>
            </p:cNvPr>
            <p:cNvCxnSpPr/>
            <p:nvPr/>
          </p:nvCxnSpPr>
          <p:spPr>
            <a:xfrm>
              <a:off x="381000" y="7201404"/>
              <a:ext cx="174498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81F540EA-1EB5-2137-25A3-5867DA62D331}"/>
                </a:ext>
              </a:extLst>
            </p:cNvPr>
            <p:cNvSpPr/>
            <p:nvPr/>
          </p:nvSpPr>
          <p:spPr>
            <a:xfrm>
              <a:off x="7734300" y="7047481"/>
              <a:ext cx="2819400" cy="307846"/>
            </a:xfrm>
            <a:prstGeom prst="roundRect">
              <a:avLst>
                <a:gd name="adj" fmla="val 50000"/>
              </a:avLst>
            </a:prstGeom>
            <a:solidFill>
              <a:srgbClr val="4FA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DIMENSIONS: 50 × 2000</a:t>
              </a:r>
            </a:p>
          </p:txBody>
        </p:sp>
      </p:grpSp>
      <p:sp>
        <p:nvSpPr>
          <p:cNvPr id="18" name="TextBox 17">
            <a:extLst>
              <a:ext uri="{FF2B5EF4-FFF2-40B4-BE49-F238E27FC236}">
                <a16:creationId xmlns:a16="http://schemas.microsoft.com/office/drawing/2014/main" id="{278B6649-4E08-2D7E-5454-F2A11B868EB6}"/>
              </a:ext>
            </a:extLst>
          </p:cNvPr>
          <p:cNvSpPr txBox="1"/>
          <p:nvPr/>
        </p:nvSpPr>
        <p:spPr>
          <a:xfrm>
            <a:off x="5467578" y="7962900"/>
            <a:ext cx="7352844" cy="1200329"/>
          </a:xfrm>
          <a:prstGeom prst="rect">
            <a:avLst/>
          </a:prstGeom>
          <a:noFill/>
        </p:spPr>
        <p:txBody>
          <a:bodyPr wrap="square" rtlCol="0">
            <a:spAutoFit/>
          </a:bodyPr>
          <a:lstStyle/>
          <a:p>
            <a:pPr algn="ctr"/>
            <a:r>
              <a:rPr lang="en-IN" sz="2400" dirty="0">
                <a:solidFill>
                  <a:schemeClr val="bg1"/>
                </a:solidFill>
              </a:rPr>
              <a:t>Variables:</a:t>
            </a:r>
          </a:p>
          <a:p>
            <a:pPr algn="ctr"/>
            <a:r>
              <a:rPr lang="en-IN" sz="2400" dirty="0">
                <a:solidFill>
                  <a:schemeClr val="bg1"/>
                </a:solidFill>
              </a:rPr>
              <a:t> Gene expression data for 2000 genes &amp; Phenotype data</a:t>
            </a:r>
          </a:p>
          <a:p>
            <a:endParaRPr lang="en-IN" sz="2400" dirty="0">
              <a:solidFill>
                <a:schemeClr val="bg1"/>
              </a:solidFill>
            </a:endParaRPr>
          </a:p>
        </p:txBody>
      </p:sp>
    </p:spTree>
    <p:extLst>
      <p:ext uri="{BB962C8B-B14F-4D97-AF65-F5344CB8AC3E}">
        <p14:creationId xmlns:p14="http://schemas.microsoft.com/office/powerpoint/2010/main" val="3314427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0 0 L 0 -0.25 E" pathEditMode="relative" ptsTypes="">
                                      <p:cBhvr>
                                        <p:cTn id="6" dur="5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7259677" y="471533"/>
            <a:ext cx="685634" cy="402803"/>
          </a:xfrm>
          <a:prstGeom prst="rect">
            <a:avLst/>
          </a:prstGeom>
        </p:spPr>
        <p:txBody>
          <a:bodyPr lIns="0" tIns="0" rIns="0" bIns="0" rtlCol="0" anchor="t">
            <a:spAutoFit/>
          </a:bodyPr>
          <a:lstStyle/>
          <a:p>
            <a:pPr>
              <a:lnSpc>
                <a:spcPts val="3005"/>
              </a:lnSpc>
            </a:pPr>
            <a:r>
              <a:rPr lang="en-US" sz="3375" b="1">
                <a:solidFill>
                  <a:srgbClr val="FFFFFF"/>
                </a:solidFill>
                <a:latin typeface="Montserrat Ultra-Bold"/>
                <a:ea typeface="Montserrat Ultra-Bold"/>
                <a:cs typeface="Montserrat Ultra-Bold"/>
                <a:sym typeface="Montserrat Ultra-Bold"/>
              </a:rPr>
              <a:t>14</a:t>
            </a:r>
          </a:p>
        </p:txBody>
      </p:sp>
      <p:sp>
        <p:nvSpPr>
          <p:cNvPr id="16" name="TextBox 16"/>
          <p:cNvSpPr txBox="1"/>
          <p:nvPr/>
        </p:nvSpPr>
        <p:spPr>
          <a:xfrm>
            <a:off x="9996714" y="4556388"/>
            <a:ext cx="7262963" cy="1661993"/>
          </a:xfrm>
          <a:prstGeom prst="rect">
            <a:avLst/>
          </a:prstGeom>
        </p:spPr>
        <p:txBody>
          <a:bodyPr lIns="0" tIns="0" rIns="0" bIns="0" rtlCol="0" anchor="t">
            <a:spAutoFit/>
          </a:bodyPr>
          <a:lstStyle/>
          <a:p>
            <a:r>
              <a:rPr lang="en-US" sz="2700" b="1" dirty="0"/>
              <a:t>As number of covariate exceeds the number of observations  we can clearly say that OLS method is not useful.</a:t>
            </a:r>
            <a:endParaRPr lang="pt-BR" sz="2700" b="1" dirty="0"/>
          </a:p>
          <a:p>
            <a:r>
              <a:rPr lang="pt-BR" sz="2700" b="1" dirty="0"/>
              <a:t>Here, ( n = 50 , p = 2000 , n &lt; p ). </a:t>
            </a:r>
            <a:endParaRPr lang="en-US" sz="2700" dirty="0"/>
          </a:p>
        </p:txBody>
      </p:sp>
      <p:grpSp>
        <p:nvGrpSpPr>
          <p:cNvPr id="17" name="Group 17"/>
          <p:cNvGrpSpPr/>
          <p:nvPr/>
        </p:nvGrpSpPr>
        <p:grpSpPr>
          <a:xfrm>
            <a:off x="-1987279" y="1392209"/>
            <a:ext cx="11566685" cy="6814088"/>
            <a:chOff x="0" y="0"/>
            <a:chExt cx="956518" cy="225169"/>
          </a:xfrm>
        </p:grpSpPr>
        <p:sp>
          <p:nvSpPr>
            <p:cNvPr id="18" name="Freeform 18"/>
            <p:cNvSpPr/>
            <p:nvPr/>
          </p:nvSpPr>
          <p:spPr>
            <a:xfrm>
              <a:off x="0" y="0"/>
              <a:ext cx="956518" cy="225169"/>
            </a:xfrm>
            <a:custGeom>
              <a:avLst/>
              <a:gdLst/>
              <a:ahLst/>
              <a:cxnLst/>
              <a:rect l="l" t="t" r="r" b="b"/>
              <a:pathLst>
                <a:path w="956518" h="225169">
                  <a:moveTo>
                    <a:pt x="0" y="0"/>
                  </a:moveTo>
                  <a:lnTo>
                    <a:pt x="956518" y="0"/>
                  </a:lnTo>
                  <a:lnTo>
                    <a:pt x="956518" y="225169"/>
                  </a:lnTo>
                  <a:lnTo>
                    <a:pt x="0" y="225169"/>
                  </a:lnTo>
                  <a:close/>
                </a:path>
              </a:pathLst>
            </a:custGeom>
            <a:solidFill>
              <a:srgbClr val="2254C5"/>
            </a:solidFill>
          </p:spPr>
        </p:sp>
        <p:sp>
          <p:nvSpPr>
            <p:cNvPr id="19" name="TextBox 19"/>
            <p:cNvSpPr txBox="1"/>
            <p:nvPr/>
          </p:nvSpPr>
          <p:spPr>
            <a:xfrm>
              <a:off x="0" y="-38100"/>
              <a:ext cx="956518" cy="263269"/>
            </a:xfrm>
            <a:prstGeom prst="rect">
              <a:avLst/>
            </a:prstGeom>
          </p:spPr>
          <p:txBody>
            <a:bodyPr lIns="50801" tIns="50801" rIns="50801" bIns="50801" rtlCol="0" anchor="ctr"/>
            <a:lstStyle/>
            <a:p>
              <a:pPr algn="ctr">
                <a:lnSpc>
                  <a:spcPts val="2199"/>
                </a:lnSpc>
              </a:pPr>
              <a:endParaRPr/>
            </a:p>
          </p:txBody>
        </p:sp>
      </p:grpSp>
      <p:grpSp>
        <p:nvGrpSpPr>
          <p:cNvPr id="20" name="Group 20"/>
          <p:cNvGrpSpPr/>
          <p:nvPr/>
        </p:nvGrpSpPr>
        <p:grpSpPr>
          <a:xfrm>
            <a:off x="1221076" y="6334769"/>
            <a:ext cx="6863015" cy="1615586"/>
            <a:chOff x="0" y="0"/>
            <a:chExt cx="956518" cy="225169"/>
          </a:xfrm>
        </p:grpSpPr>
        <p:sp>
          <p:nvSpPr>
            <p:cNvPr id="21" name="Freeform 21"/>
            <p:cNvSpPr/>
            <p:nvPr/>
          </p:nvSpPr>
          <p:spPr>
            <a:xfrm>
              <a:off x="0" y="0"/>
              <a:ext cx="956518" cy="225169"/>
            </a:xfrm>
            <a:custGeom>
              <a:avLst/>
              <a:gdLst/>
              <a:ahLst/>
              <a:cxnLst/>
              <a:rect l="l" t="t" r="r" b="b"/>
              <a:pathLst>
                <a:path w="956518" h="225169">
                  <a:moveTo>
                    <a:pt x="0" y="0"/>
                  </a:moveTo>
                  <a:lnTo>
                    <a:pt x="956518" y="0"/>
                  </a:lnTo>
                  <a:lnTo>
                    <a:pt x="956518" y="225169"/>
                  </a:lnTo>
                  <a:lnTo>
                    <a:pt x="0" y="225169"/>
                  </a:lnTo>
                  <a:close/>
                </a:path>
              </a:pathLst>
            </a:custGeom>
            <a:solidFill>
              <a:srgbClr val="2254C5"/>
            </a:solidFill>
          </p:spPr>
        </p:sp>
        <p:sp>
          <p:nvSpPr>
            <p:cNvPr id="22" name="TextBox 22"/>
            <p:cNvSpPr txBox="1"/>
            <p:nvPr/>
          </p:nvSpPr>
          <p:spPr>
            <a:xfrm>
              <a:off x="0" y="-38100"/>
              <a:ext cx="956518" cy="263269"/>
            </a:xfrm>
            <a:prstGeom prst="rect">
              <a:avLst/>
            </a:prstGeom>
          </p:spPr>
          <p:txBody>
            <a:bodyPr lIns="50801" tIns="50801" rIns="50801" bIns="50801" rtlCol="0" anchor="ctr"/>
            <a:lstStyle/>
            <a:p>
              <a:pPr algn="ctr">
                <a:lnSpc>
                  <a:spcPts val="2199"/>
                </a:lnSpc>
              </a:pPr>
              <a:endParaRPr/>
            </a:p>
          </p:txBody>
        </p:sp>
      </p:grpSp>
      <p:grpSp>
        <p:nvGrpSpPr>
          <p:cNvPr id="27" name="Group 6">
            <a:extLst>
              <a:ext uri="{FF2B5EF4-FFF2-40B4-BE49-F238E27FC236}">
                <a16:creationId xmlns:a16="http://schemas.microsoft.com/office/drawing/2014/main" id="{F02B2F27-459E-CC19-99BA-C7CFEB9F185F}"/>
              </a:ext>
            </a:extLst>
          </p:cNvPr>
          <p:cNvGrpSpPr/>
          <p:nvPr/>
        </p:nvGrpSpPr>
        <p:grpSpPr>
          <a:xfrm rot="-10800000">
            <a:off x="1982416" y="-3003686"/>
            <a:ext cx="14323168" cy="3925509"/>
            <a:chOff x="0" y="0"/>
            <a:chExt cx="736505" cy="187305"/>
          </a:xfrm>
        </p:grpSpPr>
        <p:sp>
          <p:nvSpPr>
            <p:cNvPr id="28" name="Freeform 7">
              <a:extLst>
                <a:ext uri="{FF2B5EF4-FFF2-40B4-BE49-F238E27FC236}">
                  <a16:creationId xmlns:a16="http://schemas.microsoft.com/office/drawing/2014/main" id="{A9B6B22F-23BB-A581-7000-4D80AB5CC84F}"/>
                </a:ext>
              </a:extLst>
            </p:cNvPr>
            <p:cNvSpPr/>
            <p:nvPr/>
          </p:nvSpPr>
          <p:spPr>
            <a:xfrm>
              <a:off x="0" y="0"/>
              <a:ext cx="736505" cy="187305"/>
            </a:xfrm>
            <a:custGeom>
              <a:avLst/>
              <a:gdLst/>
              <a:ahLst/>
              <a:cxnLst/>
              <a:rect l="l" t="t" r="r" b="b"/>
              <a:pathLst>
                <a:path w="736505" h="187305">
                  <a:moveTo>
                    <a:pt x="203200" y="0"/>
                  </a:moveTo>
                  <a:lnTo>
                    <a:pt x="533305" y="0"/>
                  </a:lnTo>
                  <a:lnTo>
                    <a:pt x="736505" y="187305"/>
                  </a:lnTo>
                  <a:lnTo>
                    <a:pt x="0" y="187305"/>
                  </a:lnTo>
                  <a:lnTo>
                    <a:pt x="203200" y="0"/>
                  </a:lnTo>
                  <a:close/>
                </a:path>
              </a:pathLst>
            </a:custGeom>
            <a:solidFill>
              <a:srgbClr val="0071C9"/>
            </a:solidFill>
          </p:spPr>
        </p:sp>
        <p:sp>
          <p:nvSpPr>
            <p:cNvPr id="29" name="TextBox 8">
              <a:extLst>
                <a:ext uri="{FF2B5EF4-FFF2-40B4-BE49-F238E27FC236}">
                  <a16:creationId xmlns:a16="http://schemas.microsoft.com/office/drawing/2014/main" id="{B53DBF61-5BB0-ABF7-2E08-3893C1CCD330}"/>
                </a:ext>
              </a:extLst>
            </p:cNvPr>
            <p:cNvSpPr txBox="1"/>
            <p:nvPr/>
          </p:nvSpPr>
          <p:spPr>
            <a:xfrm>
              <a:off x="127000" y="-38100"/>
              <a:ext cx="482505" cy="225405"/>
            </a:xfrm>
            <a:prstGeom prst="rect">
              <a:avLst/>
            </a:prstGeom>
          </p:spPr>
          <p:txBody>
            <a:bodyPr lIns="50801" tIns="50801" rIns="50801" bIns="50801" rtlCol="0" anchor="ctr"/>
            <a:lstStyle/>
            <a:p>
              <a:pPr algn="ctr">
                <a:lnSpc>
                  <a:spcPts val="2100"/>
                </a:lnSpc>
              </a:pPr>
              <a:endParaRPr/>
            </a:p>
          </p:txBody>
        </p:sp>
      </p:grpSp>
      <p:sp>
        <p:nvSpPr>
          <p:cNvPr id="30" name="TextBox 29">
            <a:extLst>
              <a:ext uri="{FF2B5EF4-FFF2-40B4-BE49-F238E27FC236}">
                <a16:creationId xmlns:a16="http://schemas.microsoft.com/office/drawing/2014/main" id="{EBE6BA13-FB4E-5A8A-19AE-7CFACB10395D}"/>
              </a:ext>
            </a:extLst>
          </p:cNvPr>
          <p:cNvSpPr txBox="1"/>
          <p:nvPr/>
        </p:nvSpPr>
        <p:spPr>
          <a:xfrm>
            <a:off x="5593326" y="-39617"/>
            <a:ext cx="7101348" cy="830997"/>
          </a:xfrm>
          <a:prstGeom prst="rect">
            <a:avLst/>
          </a:prstGeom>
          <a:noFill/>
        </p:spPr>
        <p:txBody>
          <a:bodyPr wrap="square" rtlCol="0">
            <a:spAutoFit/>
          </a:bodyPr>
          <a:lstStyle/>
          <a:p>
            <a:pPr algn="ctr"/>
            <a:r>
              <a:rPr lang="en-US" sz="4800" dirty="0">
                <a:solidFill>
                  <a:schemeClr val="bg1"/>
                </a:solidFill>
              </a:rPr>
              <a:t>ORDINARY LEAST SQUARE</a:t>
            </a:r>
            <a:endParaRPr lang="en-IN" sz="4800" dirty="0">
              <a:solidFill>
                <a:schemeClr val="bg1"/>
              </a:solidFill>
            </a:endParaRPr>
          </a:p>
        </p:txBody>
      </p:sp>
      <p:sp>
        <p:nvSpPr>
          <p:cNvPr id="32" name="TextBox 31">
            <a:extLst>
              <a:ext uri="{FF2B5EF4-FFF2-40B4-BE49-F238E27FC236}">
                <a16:creationId xmlns:a16="http://schemas.microsoft.com/office/drawing/2014/main" id="{6331FD85-8EED-C528-5AF6-46A2916112A6}"/>
              </a:ext>
            </a:extLst>
          </p:cNvPr>
          <p:cNvSpPr txBox="1"/>
          <p:nvPr/>
        </p:nvSpPr>
        <p:spPr>
          <a:xfrm>
            <a:off x="1096155" y="8528264"/>
            <a:ext cx="16095690" cy="1481257"/>
          </a:xfrm>
          <a:prstGeom prst="roundRect">
            <a:avLst/>
          </a:prstGeom>
          <a:solidFill>
            <a:srgbClr val="4FACFF"/>
          </a:solidFill>
        </p:spPr>
        <p:txBody>
          <a:bodyPr wrap="square" rtlCol="0">
            <a:spAutoFit/>
          </a:bodyPr>
          <a:lstStyle/>
          <a:p>
            <a:pPr algn="ctr"/>
            <a:r>
              <a:rPr lang="en-US" sz="2700" b="1" dirty="0"/>
              <a:t>Interpretation:</a:t>
            </a:r>
          </a:p>
          <a:p>
            <a:pPr algn="ctr"/>
            <a:r>
              <a:rPr lang="en-US" sz="2700" dirty="0"/>
              <a:t> As you can see  the model is performing well in training set, but performing very poor in the test set.so the model is getting overfitted. Hence OLS is not suitable for this data set.</a:t>
            </a:r>
            <a:endParaRPr lang="en-IN" sz="2700" dirty="0"/>
          </a:p>
        </p:txBody>
      </p:sp>
      <p:pic>
        <p:nvPicPr>
          <p:cNvPr id="4" name="Picture 3">
            <a:extLst>
              <a:ext uri="{FF2B5EF4-FFF2-40B4-BE49-F238E27FC236}">
                <a16:creationId xmlns:a16="http://schemas.microsoft.com/office/drawing/2014/main" id="{0EDD68C4-914B-6AA8-C69A-54911AA44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325" y="2442875"/>
            <a:ext cx="9022675" cy="4342162"/>
          </a:xfrm>
          <a:prstGeom prst="roundRect">
            <a:avLst>
              <a:gd name="adj" fmla="val 8594"/>
            </a:avLst>
          </a:prstGeom>
          <a:solidFill>
            <a:srgbClr val="FFFFFF">
              <a:shade val="85000"/>
            </a:srgbClr>
          </a:solidFill>
          <a:ln>
            <a:noFill/>
          </a:ln>
          <a:effectLst>
            <a:reflection blurRad="12700" stA="38000" endPos="15000" dist="5000" dir="5400000" sy="-100000" algn="bl" rotWithShape="0"/>
          </a:effectLst>
        </p:spPr>
      </p:pic>
      <p:pic>
        <p:nvPicPr>
          <p:cNvPr id="7" name="Picture 6">
            <a:extLst>
              <a:ext uri="{FF2B5EF4-FFF2-40B4-BE49-F238E27FC236}">
                <a16:creationId xmlns:a16="http://schemas.microsoft.com/office/drawing/2014/main" id="{6A35BE8C-D350-30A4-32B3-447C9AA588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3145" y="2746750"/>
            <a:ext cx="8321404" cy="126846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90F-E818-F341-2393-F56B67017F25}"/>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4B020250-7166-E13A-9323-26BF43DB7C72}"/>
              </a:ext>
            </a:extLst>
          </p:cNvPr>
          <p:cNvSpPr txBox="1"/>
          <p:nvPr/>
        </p:nvSpPr>
        <p:spPr>
          <a:xfrm>
            <a:off x="17259677" y="471533"/>
            <a:ext cx="685634" cy="402803"/>
          </a:xfrm>
          <a:prstGeom prst="rect">
            <a:avLst/>
          </a:prstGeom>
        </p:spPr>
        <p:txBody>
          <a:bodyPr lIns="0" tIns="0" rIns="0" bIns="0" rtlCol="0" anchor="t">
            <a:spAutoFit/>
          </a:bodyPr>
          <a:lstStyle/>
          <a:p>
            <a:pPr>
              <a:lnSpc>
                <a:spcPts val="3005"/>
              </a:lnSpc>
            </a:pPr>
            <a:r>
              <a:rPr lang="en-US" sz="3375" b="1">
                <a:solidFill>
                  <a:srgbClr val="FFFFFF"/>
                </a:solidFill>
                <a:latin typeface="Montserrat Ultra-Bold"/>
                <a:ea typeface="Montserrat Ultra-Bold"/>
                <a:cs typeface="Montserrat Ultra-Bold"/>
                <a:sym typeface="Montserrat Ultra-Bold"/>
              </a:rPr>
              <a:t>14</a:t>
            </a:r>
          </a:p>
        </p:txBody>
      </p:sp>
      <p:grpSp>
        <p:nvGrpSpPr>
          <p:cNvPr id="27" name="Group 6">
            <a:extLst>
              <a:ext uri="{FF2B5EF4-FFF2-40B4-BE49-F238E27FC236}">
                <a16:creationId xmlns:a16="http://schemas.microsoft.com/office/drawing/2014/main" id="{376E156D-9AD3-B737-F67E-EB1B47668CCB}"/>
              </a:ext>
            </a:extLst>
          </p:cNvPr>
          <p:cNvGrpSpPr/>
          <p:nvPr/>
        </p:nvGrpSpPr>
        <p:grpSpPr>
          <a:xfrm rot="-10800000">
            <a:off x="1982416" y="-2539776"/>
            <a:ext cx="14323168" cy="3925509"/>
            <a:chOff x="0" y="0"/>
            <a:chExt cx="736505" cy="187305"/>
          </a:xfrm>
        </p:grpSpPr>
        <p:sp>
          <p:nvSpPr>
            <p:cNvPr id="28" name="Freeform 7">
              <a:extLst>
                <a:ext uri="{FF2B5EF4-FFF2-40B4-BE49-F238E27FC236}">
                  <a16:creationId xmlns:a16="http://schemas.microsoft.com/office/drawing/2014/main" id="{AA247563-C615-5809-E269-E9C7DF29EB01}"/>
                </a:ext>
              </a:extLst>
            </p:cNvPr>
            <p:cNvSpPr/>
            <p:nvPr/>
          </p:nvSpPr>
          <p:spPr>
            <a:xfrm>
              <a:off x="0" y="0"/>
              <a:ext cx="736505" cy="187305"/>
            </a:xfrm>
            <a:custGeom>
              <a:avLst/>
              <a:gdLst/>
              <a:ahLst/>
              <a:cxnLst/>
              <a:rect l="l" t="t" r="r" b="b"/>
              <a:pathLst>
                <a:path w="736505" h="187305">
                  <a:moveTo>
                    <a:pt x="203200" y="0"/>
                  </a:moveTo>
                  <a:lnTo>
                    <a:pt x="533305" y="0"/>
                  </a:lnTo>
                  <a:lnTo>
                    <a:pt x="736505" y="187305"/>
                  </a:lnTo>
                  <a:lnTo>
                    <a:pt x="0" y="187305"/>
                  </a:lnTo>
                  <a:lnTo>
                    <a:pt x="203200" y="0"/>
                  </a:lnTo>
                  <a:close/>
                </a:path>
              </a:pathLst>
            </a:custGeom>
            <a:solidFill>
              <a:srgbClr val="0071C9"/>
            </a:solidFill>
          </p:spPr>
        </p:sp>
        <p:sp>
          <p:nvSpPr>
            <p:cNvPr id="29" name="TextBox 8">
              <a:extLst>
                <a:ext uri="{FF2B5EF4-FFF2-40B4-BE49-F238E27FC236}">
                  <a16:creationId xmlns:a16="http://schemas.microsoft.com/office/drawing/2014/main" id="{E7B05CCD-662D-307E-D2FA-455D43F1210B}"/>
                </a:ext>
              </a:extLst>
            </p:cNvPr>
            <p:cNvSpPr txBox="1"/>
            <p:nvPr/>
          </p:nvSpPr>
          <p:spPr>
            <a:xfrm>
              <a:off x="127000" y="-38100"/>
              <a:ext cx="482505" cy="225405"/>
            </a:xfrm>
            <a:prstGeom prst="rect">
              <a:avLst/>
            </a:prstGeom>
          </p:spPr>
          <p:txBody>
            <a:bodyPr lIns="50801" tIns="50801" rIns="50801" bIns="50801" rtlCol="0" anchor="ctr"/>
            <a:lstStyle/>
            <a:p>
              <a:pPr algn="ctr">
                <a:lnSpc>
                  <a:spcPts val="2100"/>
                </a:lnSpc>
              </a:pPr>
              <a:endParaRPr/>
            </a:p>
          </p:txBody>
        </p:sp>
      </p:grpSp>
      <p:sp>
        <p:nvSpPr>
          <p:cNvPr id="30" name="TextBox 29">
            <a:extLst>
              <a:ext uri="{FF2B5EF4-FFF2-40B4-BE49-F238E27FC236}">
                <a16:creationId xmlns:a16="http://schemas.microsoft.com/office/drawing/2014/main" id="{10D5321E-6A14-9EDB-5F02-57D65D0BF994}"/>
              </a:ext>
            </a:extLst>
          </p:cNvPr>
          <p:cNvSpPr txBox="1"/>
          <p:nvPr/>
        </p:nvSpPr>
        <p:spPr>
          <a:xfrm>
            <a:off x="5593326" y="-39617"/>
            <a:ext cx="7101348" cy="830997"/>
          </a:xfrm>
          <a:prstGeom prst="rect">
            <a:avLst/>
          </a:prstGeom>
          <a:noFill/>
        </p:spPr>
        <p:txBody>
          <a:bodyPr wrap="square" rtlCol="0">
            <a:spAutoFit/>
          </a:bodyPr>
          <a:lstStyle/>
          <a:p>
            <a:pPr algn="ctr"/>
            <a:r>
              <a:rPr lang="en-US" sz="4800" dirty="0">
                <a:solidFill>
                  <a:schemeClr val="bg1"/>
                </a:solidFill>
              </a:rPr>
              <a:t>CONDITION INDEX</a:t>
            </a:r>
            <a:endParaRPr lang="en-IN" sz="4800" dirty="0">
              <a:solidFill>
                <a:schemeClr val="bg1"/>
              </a:solidFill>
            </a:endParaRPr>
          </a:p>
        </p:txBody>
      </p:sp>
      <p:sp>
        <p:nvSpPr>
          <p:cNvPr id="13" name="TextBox 10">
            <a:extLst>
              <a:ext uri="{FF2B5EF4-FFF2-40B4-BE49-F238E27FC236}">
                <a16:creationId xmlns:a16="http://schemas.microsoft.com/office/drawing/2014/main" id="{D20FF6EB-551B-4C70-6488-9F078591B4F2}"/>
              </a:ext>
            </a:extLst>
          </p:cNvPr>
          <p:cNvSpPr txBox="1"/>
          <p:nvPr/>
        </p:nvSpPr>
        <p:spPr>
          <a:xfrm rot="21354450">
            <a:off x="-1897994" y="7296256"/>
            <a:ext cx="22765359" cy="5932696"/>
          </a:xfrm>
          <a:prstGeom prst="rect">
            <a:avLst/>
          </a:prstGeom>
        </p:spPr>
        <p:txBody>
          <a:bodyPr lIns="27052" tIns="27052" rIns="27052" bIns="27052" rtlCol="0" anchor="ctr"/>
          <a:lstStyle/>
          <a:p>
            <a:pPr algn="ctr">
              <a:lnSpc>
                <a:spcPts val="1730"/>
              </a:lnSpc>
            </a:pPr>
            <a:endParaRPr/>
          </a:p>
        </p:txBody>
      </p:sp>
      <p:sp>
        <p:nvSpPr>
          <p:cNvPr id="14" name="TextBox 13">
            <a:extLst>
              <a:ext uri="{FF2B5EF4-FFF2-40B4-BE49-F238E27FC236}">
                <a16:creationId xmlns:a16="http://schemas.microsoft.com/office/drawing/2014/main" id="{C73C88F7-28BF-833E-2D4D-4D6DA903565F}"/>
              </a:ext>
            </a:extLst>
          </p:cNvPr>
          <p:cNvSpPr txBox="1"/>
          <p:nvPr/>
        </p:nvSpPr>
        <p:spPr>
          <a:xfrm>
            <a:off x="2558768" y="2602046"/>
            <a:ext cx="12820351" cy="646986"/>
          </a:xfrm>
          <a:prstGeom prst="round2DiagRect">
            <a:avLst/>
          </a:prstGeom>
          <a:solidFill>
            <a:schemeClr val="accent2"/>
          </a:solidFill>
        </p:spPr>
        <p:txBody>
          <a:bodyPr wrap="square" rtlCol="0">
            <a:spAutoFit/>
          </a:bodyPr>
          <a:lstStyle/>
          <a:p>
            <a:pPr algn="ctr"/>
            <a:r>
              <a:rPr lang="en-IN" sz="3200" dirty="0"/>
              <a:t>For checking  the multicollinearity we have use condition number(index): </a:t>
            </a:r>
          </a:p>
        </p:txBody>
      </p:sp>
      <p:pic>
        <p:nvPicPr>
          <p:cNvPr id="23" name="Picture 22">
            <a:extLst>
              <a:ext uri="{FF2B5EF4-FFF2-40B4-BE49-F238E27FC236}">
                <a16:creationId xmlns:a16="http://schemas.microsoft.com/office/drawing/2014/main" id="{DD6A5640-1650-C11E-9127-A979832422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902" y="4686370"/>
            <a:ext cx="13182600" cy="1238250"/>
          </a:xfrm>
          <a:prstGeom prst="rect">
            <a:avLst/>
          </a:prstGeom>
        </p:spPr>
      </p:pic>
      <p:sp>
        <p:nvSpPr>
          <p:cNvPr id="24" name="TextBox 23">
            <a:extLst>
              <a:ext uri="{FF2B5EF4-FFF2-40B4-BE49-F238E27FC236}">
                <a16:creationId xmlns:a16="http://schemas.microsoft.com/office/drawing/2014/main" id="{3F8F087D-0658-9D49-54DE-90665305A812}"/>
              </a:ext>
            </a:extLst>
          </p:cNvPr>
          <p:cNvSpPr txBox="1"/>
          <p:nvPr/>
        </p:nvSpPr>
        <p:spPr>
          <a:xfrm>
            <a:off x="1624870" y="6941552"/>
            <a:ext cx="14688148" cy="2176879"/>
          </a:xfrm>
          <a:prstGeom prst="roundRect">
            <a:avLst>
              <a:gd name="adj" fmla="val 48202"/>
            </a:avLst>
          </a:prstGeom>
          <a:solidFill>
            <a:srgbClr val="4A7EBB"/>
          </a:solidFill>
        </p:spPr>
        <p:txBody>
          <a:bodyPr wrap="square" rtlCol="0">
            <a:spAutoFit/>
          </a:bodyPr>
          <a:lstStyle/>
          <a:p>
            <a:pPr algn="ctr"/>
            <a:r>
              <a:rPr lang="en-US" sz="3200" dirty="0"/>
              <a:t>The condition number of 812676664997782.2 indicates severe multicollinearity (as condition number &gt;30), making OLS unreliable for analyzing the relationship between genes and phenotypes</a:t>
            </a:r>
            <a:r>
              <a:rPr lang="en-US" dirty="0"/>
              <a:t>. </a:t>
            </a:r>
            <a:endParaRPr lang="en-IN" dirty="0"/>
          </a:p>
        </p:txBody>
      </p:sp>
    </p:spTree>
    <p:extLst>
      <p:ext uri="{BB962C8B-B14F-4D97-AF65-F5344CB8AC3E}">
        <p14:creationId xmlns:p14="http://schemas.microsoft.com/office/powerpoint/2010/main" val="682970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5">
            <a:extLst>
              <a:ext uri="{FF2B5EF4-FFF2-40B4-BE49-F238E27FC236}">
                <a16:creationId xmlns:a16="http://schemas.microsoft.com/office/drawing/2014/main" id="{31A5DF51-6D9A-483B-FF14-3B363BCD05A9}"/>
              </a:ext>
            </a:extLst>
          </p:cNvPr>
          <p:cNvGrpSpPr/>
          <p:nvPr/>
        </p:nvGrpSpPr>
        <p:grpSpPr>
          <a:xfrm rot="5400000">
            <a:off x="8499926" y="523558"/>
            <a:ext cx="10336264" cy="9239883"/>
            <a:chOff x="0" y="0"/>
            <a:chExt cx="1823687" cy="523397"/>
          </a:xfrm>
        </p:grpSpPr>
        <p:sp>
          <p:nvSpPr>
            <p:cNvPr id="34" name="Freeform 6">
              <a:extLst>
                <a:ext uri="{FF2B5EF4-FFF2-40B4-BE49-F238E27FC236}">
                  <a16:creationId xmlns:a16="http://schemas.microsoft.com/office/drawing/2014/main" id="{082B46FD-49C7-647D-50C6-2AA33D16EA1A}"/>
                </a:ext>
              </a:extLst>
            </p:cNvPr>
            <p:cNvSpPr/>
            <p:nvPr/>
          </p:nvSpPr>
          <p:spPr>
            <a:xfrm>
              <a:off x="0" y="0"/>
              <a:ext cx="1823687" cy="523397"/>
            </a:xfrm>
            <a:custGeom>
              <a:avLst/>
              <a:gdLst/>
              <a:ahLst/>
              <a:cxnLst/>
              <a:rect l="l" t="t" r="r" b="b"/>
              <a:pathLst>
                <a:path w="1823687" h="523397">
                  <a:moveTo>
                    <a:pt x="0" y="0"/>
                  </a:moveTo>
                  <a:lnTo>
                    <a:pt x="1823687" y="0"/>
                  </a:lnTo>
                  <a:lnTo>
                    <a:pt x="1823687" y="523397"/>
                  </a:lnTo>
                  <a:lnTo>
                    <a:pt x="0" y="523397"/>
                  </a:lnTo>
                  <a:close/>
                </a:path>
              </a:pathLst>
            </a:custGeom>
            <a:solidFill>
              <a:srgbClr val="76A6C6"/>
            </a:solidFill>
          </p:spPr>
        </p:sp>
        <p:sp>
          <p:nvSpPr>
            <p:cNvPr id="35" name="TextBox 7">
              <a:extLst>
                <a:ext uri="{FF2B5EF4-FFF2-40B4-BE49-F238E27FC236}">
                  <a16:creationId xmlns:a16="http://schemas.microsoft.com/office/drawing/2014/main" id="{D180326B-133B-EEE0-FCA0-C1B4E3939ACF}"/>
                </a:ext>
              </a:extLst>
            </p:cNvPr>
            <p:cNvSpPr txBox="1"/>
            <p:nvPr/>
          </p:nvSpPr>
          <p:spPr>
            <a:xfrm>
              <a:off x="0" y="-9525"/>
              <a:ext cx="1823687" cy="532922"/>
            </a:xfrm>
            <a:prstGeom prst="rect">
              <a:avLst/>
            </a:prstGeom>
          </p:spPr>
          <p:txBody>
            <a:bodyPr lIns="27052" tIns="27052" rIns="27052" bIns="27052" rtlCol="0" anchor="ctr"/>
            <a:lstStyle/>
            <a:p>
              <a:pPr algn="ctr">
                <a:lnSpc>
                  <a:spcPts val="1730"/>
                </a:lnSpc>
              </a:pPr>
              <a:endParaRPr/>
            </a:p>
          </p:txBody>
        </p:sp>
      </p:grpSp>
      <p:grpSp>
        <p:nvGrpSpPr>
          <p:cNvPr id="30" name="Group 2">
            <a:extLst>
              <a:ext uri="{FF2B5EF4-FFF2-40B4-BE49-F238E27FC236}">
                <a16:creationId xmlns:a16="http://schemas.microsoft.com/office/drawing/2014/main" id="{D96A6B79-11FF-A298-5441-3811980E901B}"/>
              </a:ext>
            </a:extLst>
          </p:cNvPr>
          <p:cNvGrpSpPr/>
          <p:nvPr/>
        </p:nvGrpSpPr>
        <p:grpSpPr>
          <a:xfrm rot="5400000">
            <a:off x="-644075" y="508573"/>
            <a:ext cx="10336263" cy="9239883"/>
            <a:chOff x="0" y="0"/>
            <a:chExt cx="1823687" cy="762613"/>
          </a:xfrm>
        </p:grpSpPr>
        <p:sp>
          <p:nvSpPr>
            <p:cNvPr id="31" name="Freeform 3">
              <a:extLst>
                <a:ext uri="{FF2B5EF4-FFF2-40B4-BE49-F238E27FC236}">
                  <a16:creationId xmlns:a16="http://schemas.microsoft.com/office/drawing/2014/main" id="{0BB8C571-53B3-D8E3-972A-9DC5EAEDFE86}"/>
                </a:ext>
              </a:extLst>
            </p:cNvPr>
            <p:cNvSpPr/>
            <p:nvPr/>
          </p:nvSpPr>
          <p:spPr>
            <a:xfrm>
              <a:off x="0" y="0"/>
              <a:ext cx="1823687" cy="762613"/>
            </a:xfrm>
            <a:custGeom>
              <a:avLst/>
              <a:gdLst/>
              <a:ahLst/>
              <a:cxnLst/>
              <a:rect l="l" t="t" r="r" b="b"/>
              <a:pathLst>
                <a:path w="1823687" h="762613">
                  <a:moveTo>
                    <a:pt x="0" y="0"/>
                  </a:moveTo>
                  <a:lnTo>
                    <a:pt x="1823687" y="0"/>
                  </a:lnTo>
                  <a:lnTo>
                    <a:pt x="1823687" y="762613"/>
                  </a:lnTo>
                  <a:lnTo>
                    <a:pt x="0" y="762613"/>
                  </a:lnTo>
                  <a:close/>
                </a:path>
              </a:pathLst>
            </a:custGeom>
            <a:solidFill>
              <a:srgbClr val="C7D2DD"/>
            </a:solidFill>
          </p:spPr>
        </p:sp>
        <p:sp>
          <p:nvSpPr>
            <p:cNvPr id="32" name="TextBox 4">
              <a:extLst>
                <a:ext uri="{FF2B5EF4-FFF2-40B4-BE49-F238E27FC236}">
                  <a16:creationId xmlns:a16="http://schemas.microsoft.com/office/drawing/2014/main" id="{93B5C235-DDEC-409E-6DC9-24BF633E3F8B}"/>
                </a:ext>
              </a:extLst>
            </p:cNvPr>
            <p:cNvSpPr txBox="1"/>
            <p:nvPr/>
          </p:nvSpPr>
          <p:spPr>
            <a:xfrm>
              <a:off x="0" y="-9525"/>
              <a:ext cx="1823687" cy="772138"/>
            </a:xfrm>
            <a:prstGeom prst="rect">
              <a:avLst/>
            </a:prstGeom>
          </p:spPr>
          <p:txBody>
            <a:bodyPr lIns="27052" tIns="27052" rIns="27052" bIns="27052" rtlCol="0" anchor="ctr"/>
            <a:lstStyle/>
            <a:p>
              <a:pPr algn="ctr">
                <a:lnSpc>
                  <a:spcPts val="1730"/>
                </a:lnSpc>
              </a:pPr>
              <a:endParaRPr/>
            </a:p>
          </p:txBody>
        </p:sp>
      </p:grpSp>
      <p:grpSp>
        <p:nvGrpSpPr>
          <p:cNvPr id="2" name="Group 6">
            <a:extLst>
              <a:ext uri="{FF2B5EF4-FFF2-40B4-BE49-F238E27FC236}">
                <a16:creationId xmlns:a16="http://schemas.microsoft.com/office/drawing/2014/main" id="{C332FB37-6F0C-C661-C49C-46E3B655DDD6}"/>
              </a:ext>
            </a:extLst>
          </p:cNvPr>
          <p:cNvGrpSpPr/>
          <p:nvPr/>
        </p:nvGrpSpPr>
        <p:grpSpPr>
          <a:xfrm rot="-10800000">
            <a:off x="1982416" y="-3003686"/>
            <a:ext cx="14323168" cy="3925509"/>
            <a:chOff x="0" y="0"/>
            <a:chExt cx="736505" cy="187305"/>
          </a:xfrm>
        </p:grpSpPr>
        <p:sp>
          <p:nvSpPr>
            <p:cNvPr id="3" name="Freeform 7">
              <a:extLst>
                <a:ext uri="{FF2B5EF4-FFF2-40B4-BE49-F238E27FC236}">
                  <a16:creationId xmlns:a16="http://schemas.microsoft.com/office/drawing/2014/main" id="{690CAB05-B8D7-FF85-9D86-81FAEE61F09C}"/>
                </a:ext>
              </a:extLst>
            </p:cNvPr>
            <p:cNvSpPr/>
            <p:nvPr/>
          </p:nvSpPr>
          <p:spPr>
            <a:xfrm>
              <a:off x="0" y="0"/>
              <a:ext cx="736505" cy="187305"/>
            </a:xfrm>
            <a:custGeom>
              <a:avLst/>
              <a:gdLst/>
              <a:ahLst/>
              <a:cxnLst/>
              <a:rect l="l" t="t" r="r" b="b"/>
              <a:pathLst>
                <a:path w="736505" h="187305">
                  <a:moveTo>
                    <a:pt x="203200" y="0"/>
                  </a:moveTo>
                  <a:lnTo>
                    <a:pt x="533305" y="0"/>
                  </a:lnTo>
                  <a:lnTo>
                    <a:pt x="736505" y="187305"/>
                  </a:lnTo>
                  <a:lnTo>
                    <a:pt x="0" y="187305"/>
                  </a:lnTo>
                  <a:lnTo>
                    <a:pt x="203200" y="0"/>
                  </a:lnTo>
                  <a:close/>
                </a:path>
              </a:pathLst>
            </a:custGeom>
            <a:solidFill>
              <a:srgbClr val="0071C9"/>
            </a:solidFill>
          </p:spPr>
        </p:sp>
        <p:sp>
          <p:nvSpPr>
            <p:cNvPr id="4" name="TextBox 8">
              <a:extLst>
                <a:ext uri="{FF2B5EF4-FFF2-40B4-BE49-F238E27FC236}">
                  <a16:creationId xmlns:a16="http://schemas.microsoft.com/office/drawing/2014/main" id="{9FDE7D3F-E17A-B1B5-16F8-082517FB6C68}"/>
                </a:ext>
              </a:extLst>
            </p:cNvPr>
            <p:cNvSpPr txBox="1"/>
            <p:nvPr/>
          </p:nvSpPr>
          <p:spPr>
            <a:xfrm>
              <a:off x="127000" y="-38100"/>
              <a:ext cx="482505" cy="225405"/>
            </a:xfrm>
            <a:prstGeom prst="rect">
              <a:avLst/>
            </a:prstGeom>
          </p:spPr>
          <p:txBody>
            <a:bodyPr lIns="50801" tIns="50801" rIns="50801" bIns="50801" rtlCol="0" anchor="ctr"/>
            <a:lstStyle/>
            <a:p>
              <a:pPr algn="ctr">
                <a:lnSpc>
                  <a:spcPts val="2100"/>
                </a:lnSpc>
              </a:pPr>
              <a:endParaRPr/>
            </a:p>
          </p:txBody>
        </p:sp>
      </p:grpSp>
      <p:sp>
        <p:nvSpPr>
          <p:cNvPr id="5" name="TextBox 4">
            <a:extLst>
              <a:ext uri="{FF2B5EF4-FFF2-40B4-BE49-F238E27FC236}">
                <a16:creationId xmlns:a16="http://schemas.microsoft.com/office/drawing/2014/main" id="{41494F45-00B7-B221-7B0E-221844DF5DF1}"/>
              </a:ext>
            </a:extLst>
          </p:cNvPr>
          <p:cNvSpPr txBox="1"/>
          <p:nvPr/>
        </p:nvSpPr>
        <p:spPr>
          <a:xfrm>
            <a:off x="5593326" y="-39617"/>
            <a:ext cx="7101348" cy="830997"/>
          </a:xfrm>
          <a:prstGeom prst="rect">
            <a:avLst/>
          </a:prstGeom>
          <a:noFill/>
        </p:spPr>
        <p:txBody>
          <a:bodyPr wrap="square" rtlCol="0">
            <a:spAutoFit/>
          </a:bodyPr>
          <a:lstStyle/>
          <a:p>
            <a:pPr algn="ctr"/>
            <a:r>
              <a:rPr lang="en-US" sz="4800" dirty="0">
                <a:solidFill>
                  <a:schemeClr val="bg1"/>
                </a:solidFill>
              </a:rPr>
              <a:t>INTERCEPT STUDY</a:t>
            </a:r>
            <a:endParaRPr lang="en-IN" sz="4800" dirty="0">
              <a:solidFill>
                <a:schemeClr val="bg1"/>
              </a:solidFill>
            </a:endParaRPr>
          </a:p>
        </p:txBody>
      </p:sp>
      <p:grpSp>
        <p:nvGrpSpPr>
          <p:cNvPr id="36" name="Group 35">
            <a:extLst>
              <a:ext uri="{FF2B5EF4-FFF2-40B4-BE49-F238E27FC236}">
                <a16:creationId xmlns:a16="http://schemas.microsoft.com/office/drawing/2014/main" id="{1212F607-ADEA-418B-3D88-44CB5FEB7F0A}"/>
              </a:ext>
            </a:extLst>
          </p:cNvPr>
          <p:cNvGrpSpPr/>
          <p:nvPr/>
        </p:nvGrpSpPr>
        <p:grpSpPr>
          <a:xfrm>
            <a:off x="722249" y="2900034"/>
            <a:ext cx="7040361" cy="4299191"/>
            <a:chOff x="1761492" y="2901709"/>
            <a:chExt cx="7040361" cy="4299191"/>
          </a:xfrm>
        </p:grpSpPr>
        <p:grpSp>
          <p:nvGrpSpPr>
            <p:cNvPr id="14" name="Group 13">
              <a:extLst>
                <a:ext uri="{FF2B5EF4-FFF2-40B4-BE49-F238E27FC236}">
                  <a16:creationId xmlns:a16="http://schemas.microsoft.com/office/drawing/2014/main" id="{D5BAFBEF-81AB-AF76-4F3F-B14604DFC977}"/>
                </a:ext>
              </a:extLst>
            </p:cNvPr>
            <p:cNvGrpSpPr/>
            <p:nvPr/>
          </p:nvGrpSpPr>
          <p:grpSpPr>
            <a:xfrm>
              <a:off x="1761492" y="3463565"/>
              <a:ext cx="7040361" cy="3737335"/>
              <a:chOff x="1169524" y="4041791"/>
              <a:chExt cx="4119337" cy="5216509"/>
            </a:xfrm>
          </p:grpSpPr>
          <p:grpSp>
            <p:nvGrpSpPr>
              <p:cNvPr id="6" name="Group 14">
                <a:extLst>
                  <a:ext uri="{FF2B5EF4-FFF2-40B4-BE49-F238E27FC236}">
                    <a16:creationId xmlns:a16="http://schemas.microsoft.com/office/drawing/2014/main" id="{99E8FE10-CED2-73B3-FDE5-83FCC0205140}"/>
                  </a:ext>
                </a:extLst>
              </p:cNvPr>
              <p:cNvGrpSpPr/>
              <p:nvPr/>
            </p:nvGrpSpPr>
            <p:grpSpPr>
              <a:xfrm>
                <a:off x="1170504" y="4041791"/>
                <a:ext cx="4118357" cy="5216509"/>
                <a:chOff x="0" y="0"/>
                <a:chExt cx="737963" cy="934740"/>
              </a:xfrm>
            </p:grpSpPr>
            <p:sp>
              <p:nvSpPr>
                <p:cNvPr id="7" name="Freeform 15">
                  <a:extLst>
                    <a:ext uri="{FF2B5EF4-FFF2-40B4-BE49-F238E27FC236}">
                      <a16:creationId xmlns:a16="http://schemas.microsoft.com/office/drawing/2014/main" id="{604DD346-BBB9-CD0A-D4E0-09BAEFE7B3C3}"/>
                    </a:ext>
                  </a:extLst>
                </p:cNvPr>
                <p:cNvSpPr/>
                <p:nvPr/>
              </p:nvSpPr>
              <p:spPr>
                <a:xfrm>
                  <a:off x="0" y="0"/>
                  <a:ext cx="737963" cy="934740"/>
                </a:xfrm>
                <a:custGeom>
                  <a:avLst/>
                  <a:gdLst/>
                  <a:ahLst/>
                  <a:cxnLst/>
                  <a:rect l="l" t="t" r="r" b="b"/>
                  <a:pathLst>
                    <a:path w="737963" h="934740">
                      <a:moveTo>
                        <a:pt x="41357" y="0"/>
                      </a:moveTo>
                      <a:lnTo>
                        <a:pt x="696606" y="0"/>
                      </a:lnTo>
                      <a:cubicBezTo>
                        <a:pt x="719447" y="0"/>
                        <a:pt x="737963" y="18516"/>
                        <a:pt x="737963" y="41357"/>
                      </a:cubicBezTo>
                      <a:lnTo>
                        <a:pt x="737963" y="893383"/>
                      </a:lnTo>
                      <a:cubicBezTo>
                        <a:pt x="737963" y="916223"/>
                        <a:pt x="719447" y="934740"/>
                        <a:pt x="696606" y="934740"/>
                      </a:cubicBezTo>
                      <a:lnTo>
                        <a:pt x="41357" y="934740"/>
                      </a:lnTo>
                      <a:cubicBezTo>
                        <a:pt x="18516" y="934740"/>
                        <a:pt x="0" y="916223"/>
                        <a:pt x="0" y="893383"/>
                      </a:cubicBezTo>
                      <a:lnTo>
                        <a:pt x="0" y="41357"/>
                      </a:lnTo>
                      <a:cubicBezTo>
                        <a:pt x="0" y="18516"/>
                        <a:pt x="18516" y="0"/>
                        <a:pt x="41357" y="0"/>
                      </a:cubicBezTo>
                      <a:close/>
                    </a:path>
                  </a:pathLst>
                </a:custGeom>
                <a:solidFill>
                  <a:srgbClr val="28366E"/>
                </a:solidFill>
                <a:ln w="38100" cap="rnd">
                  <a:solidFill>
                    <a:srgbClr val="76A6C6"/>
                  </a:solidFill>
                  <a:prstDash val="sysDot"/>
                  <a:round/>
                </a:ln>
              </p:spPr>
            </p:sp>
            <p:sp>
              <p:nvSpPr>
                <p:cNvPr id="8" name="TextBox 16">
                  <a:extLst>
                    <a:ext uri="{FF2B5EF4-FFF2-40B4-BE49-F238E27FC236}">
                      <a16:creationId xmlns:a16="http://schemas.microsoft.com/office/drawing/2014/main" id="{210566BF-57E9-6821-BE4E-2F35D9EE0D69}"/>
                    </a:ext>
                  </a:extLst>
                </p:cNvPr>
                <p:cNvSpPr txBox="1"/>
                <p:nvPr/>
              </p:nvSpPr>
              <p:spPr>
                <a:xfrm>
                  <a:off x="0" y="-28575"/>
                  <a:ext cx="737963" cy="963315"/>
                </a:xfrm>
                <a:prstGeom prst="rect">
                  <a:avLst/>
                </a:prstGeom>
              </p:spPr>
              <p:txBody>
                <a:bodyPr lIns="50800" tIns="50800" rIns="50800" bIns="50800" rtlCol="0" anchor="ctr"/>
                <a:lstStyle/>
                <a:p>
                  <a:pPr algn="ctr">
                    <a:lnSpc>
                      <a:spcPts val="3249"/>
                    </a:lnSpc>
                  </a:pPr>
                  <a:endParaRPr/>
                </a:p>
              </p:txBody>
            </p:sp>
          </p:grpSp>
          <p:sp>
            <p:nvSpPr>
              <p:cNvPr id="9" name="TextBox 17">
                <a:extLst>
                  <a:ext uri="{FF2B5EF4-FFF2-40B4-BE49-F238E27FC236}">
                    <a16:creationId xmlns:a16="http://schemas.microsoft.com/office/drawing/2014/main" id="{FD1FD189-DBEA-2A9A-AD94-74D544C1CFDA}"/>
                  </a:ext>
                </a:extLst>
              </p:cNvPr>
              <p:cNvSpPr txBox="1"/>
              <p:nvPr/>
            </p:nvSpPr>
            <p:spPr>
              <a:xfrm>
                <a:off x="1169524" y="5597375"/>
                <a:ext cx="4119337" cy="2415186"/>
              </a:xfrm>
              <a:prstGeom prst="rect">
                <a:avLst/>
              </a:prstGeom>
            </p:spPr>
            <p:txBody>
              <a:bodyPr wrap="square" lIns="0" tIns="0" rIns="0" bIns="0" rtlCol="0" anchor="t">
                <a:spAutoFit/>
              </a:bodyPr>
              <a:lstStyle/>
              <a:p>
                <a:pPr algn="ctr">
                  <a:lnSpc>
                    <a:spcPts val="3380"/>
                  </a:lnSpc>
                </a:pPr>
                <a:r>
                  <a:rPr lang="en-US" sz="2600" dirty="0">
                    <a:solidFill>
                      <a:srgbClr val="FAFAF2"/>
                    </a:solidFill>
                    <a:latin typeface="DM Sans"/>
                    <a:ea typeface="DM Sans"/>
                    <a:cs typeface="DM Sans"/>
                    <a:sym typeface="DM Sans"/>
                  </a:rPr>
                  <a:t>Root Mean Squared Error (Full Model): 0.9300365655664293</a:t>
                </a:r>
              </a:p>
              <a:p>
                <a:pPr algn="ctr">
                  <a:lnSpc>
                    <a:spcPts val="3380"/>
                  </a:lnSpc>
                </a:pPr>
                <a:r>
                  <a:rPr lang="en-US" sz="2600" dirty="0">
                    <a:solidFill>
                      <a:srgbClr val="FAFAF2"/>
                    </a:solidFill>
                    <a:latin typeface="DM Sans"/>
                    <a:ea typeface="DM Sans"/>
                    <a:cs typeface="DM Sans"/>
                    <a:sym typeface="DM Sans"/>
                  </a:rPr>
                  <a:t>Root Mean Squared Error (Restricted Model): 0.9300365655664291</a:t>
                </a:r>
              </a:p>
            </p:txBody>
          </p:sp>
        </p:grpSp>
        <p:sp>
          <p:nvSpPr>
            <p:cNvPr id="16" name="TextBox 15">
              <a:extLst>
                <a:ext uri="{FF2B5EF4-FFF2-40B4-BE49-F238E27FC236}">
                  <a16:creationId xmlns:a16="http://schemas.microsoft.com/office/drawing/2014/main" id="{BFC6DE81-B7D3-A399-D1E3-802F919E89D0}"/>
                </a:ext>
              </a:extLst>
            </p:cNvPr>
            <p:cNvSpPr txBox="1"/>
            <p:nvPr/>
          </p:nvSpPr>
          <p:spPr>
            <a:xfrm>
              <a:off x="2629351" y="2901709"/>
              <a:ext cx="5304645" cy="561856"/>
            </a:xfrm>
            <a:prstGeom prst="roundRect">
              <a:avLst/>
            </a:prstGeom>
            <a:solidFill>
              <a:srgbClr val="4FACFF"/>
            </a:solidFill>
          </p:spPr>
          <p:txBody>
            <a:bodyPr wrap="square" rtlCol="0">
              <a:spAutoFit/>
            </a:bodyPr>
            <a:lstStyle/>
            <a:p>
              <a:pPr algn="ctr"/>
              <a:r>
                <a:rPr lang="en-US" sz="2700" b="1" dirty="0"/>
                <a:t>USING RIDGE REGRESSION</a:t>
              </a:r>
              <a:endParaRPr lang="en-IN" sz="2700" dirty="0"/>
            </a:p>
          </p:txBody>
        </p:sp>
      </p:grpSp>
      <p:sp>
        <p:nvSpPr>
          <p:cNvPr id="38" name="TextBox 37">
            <a:extLst>
              <a:ext uri="{FF2B5EF4-FFF2-40B4-BE49-F238E27FC236}">
                <a16:creationId xmlns:a16="http://schemas.microsoft.com/office/drawing/2014/main" id="{628B0C1C-780D-4F5F-C7B0-57112CE4D669}"/>
              </a:ext>
            </a:extLst>
          </p:cNvPr>
          <p:cNvSpPr txBox="1"/>
          <p:nvPr/>
        </p:nvSpPr>
        <p:spPr>
          <a:xfrm>
            <a:off x="991007" y="7505700"/>
            <a:ext cx="6502843" cy="707886"/>
          </a:xfrm>
          <a:prstGeom prst="rect">
            <a:avLst/>
          </a:prstGeom>
          <a:noFill/>
        </p:spPr>
        <p:txBody>
          <a:bodyPr wrap="square" rtlCol="0">
            <a:spAutoFit/>
          </a:bodyPr>
          <a:lstStyle/>
          <a:p>
            <a:pPr algn="ctr"/>
            <a:r>
              <a:rPr lang="en-US" sz="2000" dirty="0"/>
              <a:t>The restricted model (without intercept) performs similarly. Intercept may not be necessary.</a:t>
            </a:r>
            <a:endParaRPr lang="en-IN" sz="2000" dirty="0"/>
          </a:p>
        </p:txBody>
      </p:sp>
      <p:sp>
        <p:nvSpPr>
          <p:cNvPr id="39" name="TextBox 38">
            <a:extLst>
              <a:ext uri="{FF2B5EF4-FFF2-40B4-BE49-F238E27FC236}">
                <a16:creationId xmlns:a16="http://schemas.microsoft.com/office/drawing/2014/main" id="{4B814C69-9092-623F-A731-627E10E4B9BF}"/>
              </a:ext>
            </a:extLst>
          </p:cNvPr>
          <p:cNvSpPr txBox="1"/>
          <p:nvPr/>
        </p:nvSpPr>
        <p:spPr>
          <a:xfrm>
            <a:off x="9582537" y="7373346"/>
            <a:ext cx="8506432" cy="1015663"/>
          </a:xfrm>
          <a:prstGeom prst="rect">
            <a:avLst/>
          </a:prstGeom>
          <a:noFill/>
        </p:spPr>
        <p:txBody>
          <a:bodyPr wrap="square" rtlCol="0">
            <a:spAutoFit/>
          </a:bodyPr>
          <a:lstStyle/>
          <a:p>
            <a:pPr algn="ctr"/>
            <a:r>
              <a:rPr lang="en-US" sz="2000" dirty="0"/>
              <a:t>The genotype at the same time point cannot be equal to zero, hence intercepting the value of phenotype without having knowledge of at least one genotype is not possible.</a:t>
            </a:r>
            <a:endParaRPr lang="en-IN" sz="2000" dirty="0"/>
          </a:p>
        </p:txBody>
      </p:sp>
      <p:grpSp>
        <p:nvGrpSpPr>
          <p:cNvPr id="40" name="Group 39">
            <a:extLst>
              <a:ext uri="{FF2B5EF4-FFF2-40B4-BE49-F238E27FC236}">
                <a16:creationId xmlns:a16="http://schemas.microsoft.com/office/drawing/2014/main" id="{001D3607-4B1A-EB63-8D14-9522834A669F}"/>
              </a:ext>
            </a:extLst>
          </p:cNvPr>
          <p:cNvGrpSpPr/>
          <p:nvPr/>
        </p:nvGrpSpPr>
        <p:grpSpPr>
          <a:xfrm>
            <a:off x="10523715" y="2900034"/>
            <a:ext cx="7040361" cy="4299191"/>
            <a:chOff x="1761492" y="2901709"/>
            <a:chExt cx="7040361" cy="4299191"/>
          </a:xfrm>
        </p:grpSpPr>
        <p:grpSp>
          <p:nvGrpSpPr>
            <p:cNvPr id="41" name="Group 40">
              <a:extLst>
                <a:ext uri="{FF2B5EF4-FFF2-40B4-BE49-F238E27FC236}">
                  <a16:creationId xmlns:a16="http://schemas.microsoft.com/office/drawing/2014/main" id="{CC2B7838-0BE5-1068-85BC-9B37485465F8}"/>
                </a:ext>
              </a:extLst>
            </p:cNvPr>
            <p:cNvGrpSpPr/>
            <p:nvPr/>
          </p:nvGrpSpPr>
          <p:grpSpPr>
            <a:xfrm>
              <a:off x="1761492" y="3463565"/>
              <a:ext cx="7040361" cy="3737335"/>
              <a:chOff x="1169524" y="4041791"/>
              <a:chExt cx="4119337" cy="5216509"/>
            </a:xfrm>
          </p:grpSpPr>
          <p:grpSp>
            <p:nvGrpSpPr>
              <p:cNvPr id="43" name="Group 14">
                <a:extLst>
                  <a:ext uri="{FF2B5EF4-FFF2-40B4-BE49-F238E27FC236}">
                    <a16:creationId xmlns:a16="http://schemas.microsoft.com/office/drawing/2014/main" id="{D7A174A2-5699-51C0-22CA-CE4211541746}"/>
                  </a:ext>
                </a:extLst>
              </p:cNvPr>
              <p:cNvGrpSpPr/>
              <p:nvPr/>
            </p:nvGrpSpPr>
            <p:grpSpPr>
              <a:xfrm>
                <a:off x="1170504" y="4041791"/>
                <a:ext cx="4118357" cy="5216509"/>
                <a:chOff x="0" y="0"/>
                <a:chExt cx="737963" cy="934740"/>
              </a:xfrm>
            </p:grpSpPr>
            <p:sp>
              <p:nvSpPr>
                <p:cNvPr id="45" name="Freeform 15">
                  <a:extLst>
                    <a:ext uri="{FF2B5EF4-FFF2-40B4-BE49-F238E27FC236}">
                      <a16:creationId xmlns:a16="http://schemas.microsoft.com/office/drawing/2014/main" id="{9A89C415-F856-DFDC-661A-B042CBD53F73}"/>
                    </a:ext>
                  </a:extLst>
                </p:cNvPr>
                <p:cNvSpPr/>
                <p:nvPr/>
              </p:nvSpPr>
              <p:spPr>
                <a:xfrm>
                  <a:off x="0" y="0"/>
                  <a:ext cx="737963" cy="934740"/>
                </a:xfrm>
                <a:custGeom>
                  <a:avLst/>
                  <a:gdLst/>
                  <a:ahLst/>
                  <a:cxnLst/>
                  <a:rect l="l" t="t" r="r" b="b"/>
                  <a:pathLst>
                    <a:path w="737963" h="934740">
                      <a:moveTo>
                        <a:pt x="41357" y="0"/>
                      </a:moveTo>
                      <a:lnTo>
                        <a:pt x="696606" y="0"/>
                      </a:lnTo>
                      <a:cubicBezTo>
                        <a:pt x="719447" y="0"/>
                        <a:pt x="737963" y="18516"/>
                        <a:pt x="737963" y="41357"/>
                      </a:cubicBezTo>
                      <a:lnTo>
                        <a:pt x="737963" y="893383"/>
                      </a:lnTo>
                      <a:cubicBezTo>
                        <a:pt x="737963" y="916223"/>
                        <a:pt x="719447" y="934740"/>
                        <a:pt x="696606" y="934740"/>
                      </a:cubicBezTo>
                      <a:lnTo>
                        <a:pt x="41357" y="934740"/>
                      </a:lnTo>
                      <a:cubicBezTo>
                        <a:pt x="18516" y="934740"/>
                        <a:pt x="0" y="916223"/>
                        <a:pt x="0" y="893383"/>
                      </a:cubicBezTo>
                      <a:lnTo>
                        <a:pt x="0" y="41357"/>
                      </a:lnTo>
                      <a:cubicBezTo>
                        <a:pt x="0" y="18516"/>
                        <a:pt x="18516" y="0"/>
                        <a:pt x="41357" y="0"/>
                      </a:cubicBezTo>
                      <a:close/>
                    </a:path>
                  </a:pathLst>
                </a:custGeom>
                <a:solidFill>
                  <a:srgbClr val="28366E"/>
                </a:solidFill>
                <a:ln w="38100" cap="rnd">
                  <a:solidFill>
                    <a:srgbClr val="76A6C6"/>
                  </a:solidFill>
                  <a:prstDash val="sysDot"/>
                  <a:round/>
                </a:ln>
              </p:spPr>
            </p:sp>
            <p:sp>
              <p:nvSpPr>
                <p:cNvPr id="46" name="TextBox 16">
                  <a:extLst>
                    <a:ext uri="{FF2B5EF4-FFF2-40B4-BE49-F238E27FC236}">
                      <a16:creationId xmlns:a16="http://schemas.microsoft.com/office/drawing/2014/main" id="{1542BFBD-BF61-7008-FD2E-5A9BADE8CF7A}"/>
                    </a:ext>
                  </a:extLst>
                </p:cNvPr>
                <p:cNvSpPr txBox="1"/>
                <p:nvPr/>
              </p:nvSpPr>
              <p:spPr>
                <a:xfrm>
                  <a:off x="0" y="-28575"/>
                  <a:ext cx="737963" cy="963315"/>
                </a:xfrm>
                <a:prstGeom prst="rect">
                  <a:avLst/>
                </a:prstGeom>
              </p:spPr>
              <p:txBody>
                <a:bodyPr lIns="50800" tIns="50800" rIns="50800" bIns="50800" rtlCol="0" anchor="ctr"/>
                <a:lstStyle/>
                <a:p>
                  <a:pPr algn="ctr">
                    <a:lnSpc>
                      <a:spcPts val="3249"/>
                    </a:lnSpc>
                  </a:pPr>
                  <a:endParaRPr/>
                </a:p>
              </p:txBody>
            </p:sp>
          </p:grpSp>
          <p:sp>
            <p:nvSpPr>
              <p:cNvPr id="44" name="TextBox 17">
                <a:extLst>
                  <a:ext uri="{FF2B5EF4-FFF2-40B4-BE49-F238E27FC236}">
                    <a16:creationId xmlns:a16="http://schemas.microsoft.com/office/drawing/2014/main" id="{F78B58FC-7BB0-7D39-B9BE-D709803628E5}"/>
                  </a:ext>
                </a:extLst>
              </p:cNvPr>
              <p:cNvSpPr txBox="1"/>
              <p:nvPr/>
            </p:nvSpPr>
            <p:spPr>
              <a:xfrm>
                <a:off x="1169524" y="5597375"/>
                <a:ext cx="4119337" cy="2415186"/>
              </a:xfrm>
              <a:prstGeom prst="rect">
                <a:avLst/>
              </a:prstGeom>
            </p:spPr>
            <p:txBody>
              <a:bodyPr wrap="square" lIns="0" tIns="0" rIns="0" bIns="0" rtlCol="0" anchor="t">
                <a:spAutoFit/>
              </a:bodyPr>
              <a:lstStyle/>
              <a:p>
                <a:pPr algn="ctr">
                  <a:lnSpc>
                    <a:spcPts val="3380"/>
                  </a:lnSpc>
                </a:pPr>
                <a:r>
                  <a:rPr lang="en-US" sz="2600" dirty="0">
                    <a:solidFill>
                      <a:srgbClr val="FAFAF2"/>
                    </a:solidFill>
                    <a:latin typeface="DM Sans"/>
                    <a:ea typeface="DM Sans"/>
                    <a:cs typeface="DM Sans"/>
                    <a:sym typeface="DM Sans"/>
                  </a:rPr>
                  <a:t>Root Mean Squared Error (Full Model):  0.001444</a:t>
                </a:r>
              </a:p>
              <a:p>
                <a:pPr algn="ctr">
                  <a:lnSpc>
                    <a:spcPts val="3380"/>
                  </a:lnSpc>
                </a:pPr>
                <a:r>
                  <a:rPr lang="en-US" sz="2600" dirty="0">
                    <a:solidFill>
                      <a:srgbClr val="FAFAF2"/>
                    </a:solidFill>
                    <a:latin typeface="DM Sans"/>
                    <a:ea typeface="DM Sans"/>
                    <a:cs typeface="DM Sans"/>
                    <a:sym typeface="DM Sans"/>
                  </a:rPr>
                  <a:t>Root Mean Squared Error (Restricted Model): </a:t>
                </a:r>
              </a:p>
              <a:p>
                <a:pPr algn="ctr">
                  <a:lnSpc>
                    <a:spcPts val="3380"/>
                  </a:lnSpc>
                </a:pPr>
                <a:r>
                  <a:rPr lang="en-US" sz="2600" dirty="0">
                    <a:solidFill>
                      <a:srgbClr val="FAFAF2"/>
                    </a:solidFill>
                    <a:latin typeface="DM Sans"/>
                    <a:ea typeface="DM Sans"/>
                    <a:cs typeface="DM Sans"/>
                    <a:sym typeface="DM Sans"/>
                  </a:rPr>
                  <a:t>0.001421</a:t>
                </a:r>
              </a:p>
            </p:txBody>
          </p:sp>
        </p:grpSp>
        <p:sp>
          <p:nvSpPr>
            <p:cNvPr id="42" name="TextBox 41">
              <a:extLst>
                <a:ext uri="{FF2B5EF4-FFF2-40B4-BE49-F238E27FC236}">
                  <a16:creationId xmlns:a16="http://schemas.microsoft.com/office/drawing/2014/main" id="{5547F843-C81B-B3FE-A59A-23027EA4442C}"/>
                </a:ext>
              </a:extLst>
            </p:cNvPr>
            <p:cNvSpPr txBox="1"/>
            <p:nvPr/>
          </p:nvSpPr>
          <p:spPr>
            <a:xfrm>
              <a:off x="2629351" y="2901709"/>
              <a:ext cx="5304645" cy="1021556"/>
            </a:xfrm>
            <a:prstGeom prst="roundRect">
              <a:avLst/>
            </a:prstGeom>
            <a:solidFill>
              <a:srgbClr val="4FACFF"/>
            </a:solidFill>
          </p:spPr>
          <p:txBody>
            <a:bodyPr wrap="square" rtlCol="0">
              <a:spAutoFit/>
            </a:bodyPr>
            <a:lstStyle/>
            <a:p>
              <a:pPr algn="ctr"/>
              <a:r>
                <a:rPr lang="en-US" sz="2700" b="1" dirty="0"/>
                <a:t>USING MAXIMUM LIKELIHOOD ESTIMATOR</a:t>
              </a:r>
              <a:endParaRPr lang="en-IN" sz="2700" dirty="0"/>
            </a:p>
          </p:txBody>
        </p:sp>
      </p:grpSp>
    </p:spTree>
    <p:extLst>
      <p:ext uri="{BB962C8B-B14F-4D97-AF65-F5344CB8AC3E}">
        <p14:creationId xmlns:p14="http://schemas.microsoft.com/office/powerpoint/2010/main" val="3931382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ED16C-771C-D0F1-7A77-CD391957846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108F2B7-2409-F5BA-63A2-4FBFCB3E5AC6}"/>
              </a:ext>
            </a:extLst>
          </p:cNvPr>
          <p:cNvGrpSpPr/>
          <p:nvPr/>
        </p:nvGrpSpPr>
        <p:grpSpPr>
          <a:xfrm rot="171188">
            <a:off x="-2238680" y="10850082"/>
            <a:ext cx="22765359" cy="5651060"/>
            <a:chOff x="0" y="0"/>
            <a:chExt cx="4432810" cy="1100359"/>
          </a:xfrm>
        </p:grpSpPr>
        <p:sp>
          <p:nvSpPr>
            <p:cNvPr id="3" name="Freeform 3">
              <a:extLst>
                <a:ext uri="{FF2B5EF4-FFF2-40B4-BE49-F238E27FC236}">
                  <a16:creationId xmlns:a16="http://schemas.microsoft.com/office/drawing/2014/main" id="{15087967-4924-A2CA-BE95-3DE6EBF9798A}"/>
                </a:ext>
              </a:extLst>
            </p:cNvPr>
            <p:cNvSpPr/>
            <p:nvPr/>
          </p:nvSpPr>
          <p:spPr>
            <a:xfrm>
              <a:off x="0" y="0"/>
              <a:ext cx="4432810" cy="1100359"/>
            </a:xfrm>
            <a:custGeom>
              <a:avLst/>
              <a:gdLst/>
              <a:ahLst/>
              <a:cxnLst/>
              <a:rect l="l" t="t" r="r" b="b"/>
              <a:pathLst>
                <a:path w="4432810" h="1100359">
                  <a:moveTo>
                    <a:pt x="0" y="0"/>
                  </a:moveTo>
                  <a:lnTo>
                    <a:pt x="4432810" y="0"/>
                  </a:lnTo>
                  <a:lnTo>
                    <a:pt x="4432810" y="1100359"/>
                  </a:lnTo>
                  <a:lnTo>
                    <a:pt x="0" y="1100359"/>
                  </a:lnTo>
                  <a:close/>
                </a:path>
              </a:pathLst>
            </a:custGeom>
            <a:solidFill>
              <a:srgbClr val="C7D2DD">
                <a:alpha val="47843"/>
              </a:srgbClr>
            </a:solidFill>
          </p:spPr>
        </p:sp>
        <p:sp>
          <p:nvSpPr>
            <p:cNvPr id="4" name="TextBox 4">
              <a:extLst>
                <a:ext uri="{FF2B5EF4-FFF2-40B4-BE49-F238E27FC236}">
                  <a16:creationId xmlns:a16="http://schemas.microsoft.com/office/drawing/2014/main" id="{D7068180-3DD2-0C40-001A-8054A87A7118}"/>
                </a:ext>
              </a:extLst>
            </p:cNvPr>
            <p:cNvSpPr txBox="1"/>
            <p:nvPr/>
          </p:nvSpPr>
          <p:spPr>
            <a:xfrm>
              <a:off x="0" y="-9525"/>
              <a:ext cx="4432810" cy="1109884"/>
            </a:xfrm>
            <a:prstGeom prst="rect">
              <a:avLst/>
            </a:prstGeom>
          </p:spPr>
          <p:txBody>
            <a:bodyPr lIns="27052" tIns="27052" rIns="27052" bIns="27052" rtlCol="0" anchor="ctr"/>
            <a:lstStyle/>
            <a:p>
              <a:pPr algn="ctr">
                <a:lnSpc>
                  <a:spcPts val="1730"/>
                </a:lnSpc>
              </a:pPr>
              <a:endParaRPr/>
            </a:p>
          </p:txBody>
        </p:sp>
      </p:grpSp>
      <p:grpSp>
        <p:nvGrpSpPr>
          <p:cNvPr id="8" name="Group 8">
            <a:extLst>
              <a:ext uri="{FF2B5EF4-FFF2-40B4-BE49-F238E27FC236}">
                <a16:creationId xmlns:a16="http://schemas.microsoft.com/office/drawing/2014/main" id="{E0417D27-A680-2042-18A0-302714D32B0D}"/>
              </a:ext>
            </a:extLst>
          </p:cNvPr>
          <p:cNvGrpSpPr/>
          <p:nvPr/>
        </p:nvGrpSpPr>
        <p:grpSpPr>
          <a:xfrm rot="-245550">
            <a:off x="-2184284" y="13875137"/>
            <a:ext cx="22765359" cy="5883779"/>
            <a:chOff x="0" y="0"/>
            <a:chExt cx="4432810" cy="1145674"/>
          </a:xfrm>
        </p:grpSpPr>
        <p:sp>
          <p:nvSpPr>
            <p:cNvPr id="9" name="Freeform 9">
              <a:extLst>
                <a:ext uri="{FF2B5EF4-FFF2-40B4-BE49-F238E27FC236}">
                  <a16:creationId xmlns:a16="http://schemas.microsoft.com/office/drawing/2014/main" id="{DFCEA4F2-F66B-3298-28D0-EA755FDD2C14}"/>
                </a:ext>
              </a:extLst>
            </p:cNvPr>
            <p:cNvSpPr/>
            <p:nvPr/>
          </p:nvSpPr>
          <p:spPr>
            <a:xfrm>
              <a:off x="0" y="0"/>
              <a:ext cx="4432810" cy="1145674"/>
            </a:xfrm>
            <a:custGeom>
              <a:avLst/>
              <a:gdLst/>
              <a:ahLst/>
              <a:cxnLst/>
              <a:rect l="l" t="t" r="r" b="b"/>
              <a:pathLst>
                <a:path w="4432810" h="1145674">
                  <a:moveTo>
                    <a:pt x="0" y="0"/>
                  </a:moveTo>
                  <a:lnTo>
                    <a:pt x="4432810" y="0"/>
                  </a:lnTo>
                  <a:lnTo>
                    <a:pt x="4432810" y="1145674"/>
                  </a:lnTo>
                  <a:lnTo>
                    <a:pt x="0" y="1145674"/>
                  </a:lnTo>
                  <a:close/>
                </a:path>
              </a:pathLst>
            </a:custGeom>
            <a:solidFill>
              <a:srgbClr val="C7D2DD"/>
            </a:solidFill>
          </p:spPr>
        </p:sp>
        <p:sp>
          <p:nvSpPr>
            <p:cNvPr id="10" name="TextBox 10">
              <a:extLst>
                <a:ext uri="{FF2B5EF4-FFF2-40B4-BE49-F238E27FC236}">
                  <a16:creationId xmlns:a16="http://schemas.microsoft.com/office/drawing/2014/main" id="{4D2EB1DD-D49D-C187-2C0B-889700DA19DF}"/>
                </a:ext>
              </a:extLst>
            </p:cNvPr>
            <p:cNvSpPr txBox="1"/>
            <p:nvPr/>
          </p:nvSpPr>
          <p:spPr>
            <a:xfrm>
              <a:off x="0" y="-9525"/>
              <a:ext cx="4432810" cy="1155199"/>
            </a:xfrm>
            <a:prstGeom prst="rect">
              <a:avLst/>
            </a:prstGeom>
          </p:spPr>
          <p:txBody>
            <a:bodyPr lIns="27052" tIns="27052" rIns="27052" bIns="27052" rtlCol="0" anchor="ctr"/>
            <a:lstStyle/>
            <a:p>
              <a:pPr algn="ctr">
                <a:lnSpc>
                  <a:spcPts val="1730"/>
                </a:lnSpc>
              </a:pPr>
              <a:endParaRPr/>
            </a:p>
          </p:txBody>
        </p:sp>
      </p:grpSp>
      <p:sp>
        <p:nvSpPr>
          <p:cNvPr id="32" name="Rectangle 31">
            <a:extLst>
              <a:ext uri="{FF2B5EF4-FFF2-40B4-BE49-F238E27FC236}">
                <a16:creationId xmlns:a16="http://schemas.microsoft.com/office/drawing/2014/main" id="{AAD15B6E-3819-FD01-A9D9-ED6EE4EFFACD}"/>
              </a:ext>
            </a:extLst>
          </p:cNvPr>
          <p:cNvSpPr/>
          <p:nvPr/>
        </p:nvSpPr>
        <p:spPr>
          <a:xfrm>
            <a:off x="0" y="1229"/>
            <a:ext cx="18288000" cy="1941871"/>
          </a:xfrm>
          <a:prstGeom prst="rect">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IN" dirty="0">
              <a:solidFill>
                <a:schemeClr val="tx1"/>
              </a:solidFill>
            </a:endParaRPr>
          </a:p>
        </p:txBody>
      </p:sp>
      <p:grpSp>
        <p:nvGrpSpPr>
          <p:cNvPr id="33" name="Group 6">
            <a:extLst>
              <a:ext uri="{FF2B5EF4-FFF2-40B4-BE49-F238E27FC236}">
                <a16:creationId xmlns:a16="http://schemas.microsoft.com/office/drawing/2014/main" id="{C0FC6EC3-BADD-23AA-7438-01600C7D624E}"/>
              </a:ext>
            </a:extLst>
          </p:cNvPr>
          <p:cNvGrpSpPr/>
          <p:nvPr/>
        </p:nvGrpSpPr>
        <p:grpSpPr>
          <a:xfrm rot="-10800000">
            <a:off x="2248304" y="-251732"/>
            <a:ext cx="13791389" cy="2262636"/>
            <a:chOff x="0" y="0"/>
            <a:chExt cx="736505" cy="187305"/>
          </a:xfrm>
        </p:grpSpPr>
        <p:sp>
          <p:nvSpPr>
            <p:cNvPr id="34" name="Freeform 7">
              <a:extLst>
                <a:ext uri="{FF2B5EF4-FFF2-40B4-BE49-F238E27FC236}">
                  <a16:creationId xmlns:a16="http://schemas.microsoft.com/office/drawing/2014/main" id="{792F0530-8D91-E9D0-EB0F-0B5BAAA7DECC}"/>
                </a:ext>
              </a:extLst>
            </p:cNvPr>
            <p:cNvSpPr/>
            <p:nvPr/>
          </p:nvSpPr>
          <p:spPr>
            <a:xfrm>
              <a:off x="0" y="0"/>
              <a:ext cx="736505" cy="187305"/>
            </a:xfrm>
            <a:custGeom>
              <a:avLst/>
              <a:gdLst/>
              <a:ahLst/>
              <a:cxnLst/>
              <a:rect l="l" t="t" r="r" b="b"/>
              <a:pathLst>
                <a:path w="736505" h="187305">
                  <a:moveTo>
                    <a:pt x="203200" y="0"/>
                  </a:moveTo>
                  <a:lnTo>
                    <a:pt x="533305" y="0"/>
                  </a:lnTo>
                  <a:lnTo>
                    <a:pt x="736505" y="187305"/>
                  </a:lnTo>
                  <a:lnTo>
                    <a:pt x="0" y="187305"/>
                  </a:lnTo>
                  <a:lnTo>
                    <a:pt x="203200" y="0"/>
                  </a:lnTo>
                  <a:close/>
                </a:path>
              </a:pathLst>
            </a:custGeom>
            <a:solidFill>
              <a:srgbClr val="0071C9"/>
            </a:solidFill>
          </p:spPr>
          <p:txBody>
            <a:bodyPr/>
            <a:lstStyle/>
            <a:p>
              <a:endParaRPr lang="en-US" dirty="0"/>
            </a:p>
          </p:txBody>
        </p:sp>
        <p:sp>
          <p:nvSpPr>
            <p:cNvPr id="35" name="TextBox 8">
              <a:extLst>
                <a:ext uri="{FF2B5EF4-FFF2-40B4-BE49-F238E27FC236}">
                  <a16:creationId xmlns:a16="http://schemas.microsoft.com/office/drawing/2014/main" id="{74F1C379-0794-1B3E-6278-C51BB96AAD7A}"/>
                </a:ext>
              </a:extLst>
            </p:cNvPr>
            <p:cNvSpPr txBox="1"/>
            <p:nvPr/>
          </p:nvSpPr>
          <p:spPr>
            <a:xfrm>
              <a:off x="127000" y="-38100"/>
              <a:ext cx="482505" cy="225405"/>
            </a:xfrm>
            <a:prstGeom prst="rect">
              <a:avLst/>
            </a:prstGeom>
          </p:spPr>
          <p:txBody>
            <a:bodyPr lIns="33867" tIns="33867" rIns="33867" bIns="33867" rtlCol="0" anchor="ctr"/>
            <a:lstStyle/>
            <a:p>
              <a:pPr algn="ctr">
                <a:lnSpc>
                  <a:spcPts val="1400"/>
                </a:lnSpc>
              </a:pPr>
              <a:endParaRPr sz="1200"/>
            </a:p>
          </p:txBody>
        </p:sp>
      </p:grpSp>
      <p:sp>
        <p:nvSpPr>
          <p:cNvPr id="36" name="TextBox 11">
            <a:extLst>
              <a:ext uri="{FF2B5EF4-FFF2-40B4-BE49-F238E27FC236}">
                <a16:creationId xmlns:a16="http://schemas.microsoft.com/office/drawing/2014/main" id="{8D63EE90-E877-9C7A-8C68-EAFF0FE7A877}"/>
              </a:ext>
            </a:extLst>
          </p:cNvPr>
          <p:cNvSpPr txBox="1"/>
          <p:nvPr/>
        </p:nvSpPr>
        <p:spPr>
          <a:xfrm>
            <a:off x="6488338" y="170505"/>
            <a:ext cx="5311324" cy="1634422"/>
          </a:xfrm>
          <a:prstGeom prst="rect">
            <a:avLst/>
          </a:prstGeom>
        </p:spPr>
        <p:txBody>
          <a:bodyPr wrap="square" lIns="0" tIns="0" rIns="0" bIns="0" rtlCol="0" anchor="t">
            <a:spAutoFit/>
          </a:bodyPr>
          <a:lstStyle/>
          <a:p>
            <a:pPr algn="ctr">
              <a:lnSpc>
                <a:spcPts val="6800"/>
              </a:lnSpc>
            </a:pPr>
            <a:r>
              <a:rPr lang="en-US" sz="3200" b="1" dirty="0">
                <a:solidFill>
                  <a:srgbClr val="FFFFFF"/>
                </a:solidFill>
                <a:latin typeface="+mj-lt"/>
                <a:ea typeface="TT Hoves Bold"/>
                <a:cs typeface="TT Hoves Bold"/>
                <a:sym typeface="TT Hoves Bold"/>
              </a:rPr>
              <a:t>High Dimensional Regression Approach</a:t>
            </a:r>
          </a:p>
        </p:txBody>
      </p:sp>
      <p:sp>
        <p:nvSpPr>
          <p:cNvPr id="11" name="TextBox 10">
            <a:extLst>
              <a:ext uri="{FF2B5EF4-FFF2-40B4-BE49-F238E27FC236}">
                <a16:creationId xmlns:a16="http://schemas.microsoft.com/office/drawing/2014/main" id="{91EB28CE-FE96-6826-40E5-395AB6B75FE7}"/>
              </a:ext>
            </a:extLst>
          </p:cNvPr>
          <p:cNvSpPr txBox="1"/>
          <p:nvPr/>
        </p:nvSpPr>
        <p:spPr>
          <a:xfrm>
            <a:off x="472068" y="2617998"/>
            <a:ext cx="15163800" cy="1107996"/>
          </a:xfrm>
          <a:prstGeom prst="rect">
            <a:avLst/>
          </a:prstGeom>
          <a:noFill/>
        </p:spPr>
        <p:txBody>
          <a:bodyPr wrap="square" rtlCol="0">
            <a:spAutoFit/>
          </a:bodyPr>
          <a:lstStyle/>
          <a:p>
            <a:pPr algn="ctr"/>
            <a:r>
              <a:rPr lang="en-IN" sz="2400" kern="100" dirty="0">
                <a:effectLst/>
                <a:latin typeface="Times New Roman" panose="02020603050405020304" pitchFamily="18" charset="0"/>
                <a:ea typeface="SimSun" panose="02010600030101010101" pitchFamily="2" charset="-122"/>
                <a:cs typeface="Times New Roman" panose="02020603050405020304" pitchFamily="18" charset="0"/>
              </a:rPr>
              <a:t>The high-dimensional regression methods can be applied to the dataset with 50 observations (mice) and 2000 predictors (genes) </a:t>
            </a:r>
            <a:r>
              <a:rPr lang="en-IN" sz="2800" kern="100" dirty="0">
                <a:effectLst/>
                <a:latin typeface="Times New Roman" panose="02020603050405020304" pitchFamily="18" charset="0"/>
                <a:ea typeface="SimSun" panose="02010600030101010101" pitchFamily="2" charset="-122"/>
                <a:cs typeface="Times New Roman" panose="02020603050405020304" pitchFamily="18" charset="0"/>
              </a:rPr>
              <a:t>which</a:t>
            </a:r>
            <a:r>
              <a:rPr lang="en-IN" sz="2400" kern="100" dirty="0">
                <a:effectLst/>
                <a:latin typeface="Times New Roman" panose="02020603050405020304" pitchFamily="18" charset="0"/>
                <a:ea typeface="SimSun" panose="02010600030101010101" pitchFamily="2" charset="-122"/>
                <a:cs typeface="Times New Roman" panose="02020603050405020304" pitchFamily="18" charset="0"/>
              </a:rPr>
              <a:t> is latter converted into 200 features using simple feature screening method to predict the phenotype trait.</a:t>
            </a:r>
            <a:endParaRPr lang="en-IN" sz="2400" kern="100" dirty="0">
              <a:effectLst/>
              <a:latin typeface="Aptos" panose="020B0004020202020204" pitchFamily="34" charset="0"/>
              <a:ea typeface="SimSun" panose="02010600030101010101" pitchFamily="2" charset="-122"/>
              <a:cs typeface="Times New Roman" panose="02020603050405020304" pitchFamily="18" charset="0"/>
            </a:endParaRPr>
          </a:p>
          <a:p>
            <a:pPr algn="ctr"/>
            <a:r>
              <a:rPr lang="en-US" sz="1400" dirty="0">
                <a:solidFill>
                  <a:srgbClr val="76A6C6"/>
                </a:solidFill>
              </a:rPr>
              <a:t> </a:t>
            </a:r>
            <a:endParaRPr lang="en-IN" sz="1400" dirty="0">
              <a:solidFill>
                <a:srgbClr val="76A6C6"/>
              </a:solidFill>
            </a:endParaRPr>
          </a:p>
        </p:txBody>
      </p:sp>
      <p:sp>
        <p:nvSpPr>
          <p:cNvPr id="13" name="TextBox 8">
            <a:extLst>
              <a:ext uri="{FF2B5EF4-FFF2-40B4-BE49-F238E27FC236}">
                <a16:creationId xmlns:a16="http://schemas.microsoft.com/office/drawing/2014/main" id="{F5AF6727-BBA6-BD88-3F61-DF5A84F9FE5C}"/>
              </a:ext>
            </a:extLst>
          </p:cNvPr>
          <p:cNvSpPr txBox="1"/>
          <p:nvPr/>
        </p:nvSpPr>
        <p:spPr>
          <a:xfrm rot="10800000">
            <a:off x="4609710" y="-590576"/>
            <a:ext cx="9035124" cy="2722882"/>
          </a:xfrm>
          <a:prstGeom prst="rect">
            <a:avLst/>
          </a:prstGeom>
        </p:spPr>
        <p:txBody>
          <a:bodyPr lIns="33867" tIns="33867" rIns="33867" bIns="33867" rtlCol="0" anchor="ctr"/>
          <a:lstStyle/>
          <a:p>
            <a:pPr algn="ctr">
              <a:lnSpc>
                <a:spcPts val="1400"/>
              </a:lnSpc>
            </a:pPr>
            <a:endParaRPr sz="1200"/>
          </a:p>
        </p:txBody>
      </p:sp>
      <p:sp>
        <p:nvSpPr>
          <p:cNvPr id="15" name="TextBox 14">
            <a:extLst>
              <a:ext uri="{FF2B5EF4-FFF2-40B4-BE49-F238E27FC236}">
                <a16:creationId xmlns:a16="http://schemas.microsoft.com/office/drawing/2014/main" id="{B6E0598D-D86F-0BE1-21EA-66229C348797}"/>
              </a:ext>
            </a:extLst>
          </p:cNvPr>
          <p:cNvSpPr txBox="1"/>
          <p:nvPr/>
        </p:nvSpPr>
        <p:spPr>
          <a:xfrm>
            <a:off x="429322" y="4682473"/>
            <a:ext cx="11574966" cy="1046440"/>
          </a:xfrm>
          <a:prstGeom prst="rect">
            <a:avLst/>
          </a:prstGeom>
          <a:noFill/>
        </p:spPr>
        <p:txBody>
          <a:bodyPr wrap="square">
            <a:spAutoFit/>
          </a:bodyPr>
          <a:lstStyle/>
          <a:p>
            <a:pPr algn="just"/>
            <a:r>
              <a:rPr lang="en-IN" sz="2400" kern="100" dirty="0">
                <a:effectLst/>
                <a:latin typeface="Times New Roman" panose="02020603050405020304" pitchFamily="18" charset="0"/>
                <a:ea typeface="宋体" panose="02010600030101010101" pitchFamily="2" charset="-122"/>
              </a:rPr>
              <a:t>Handles multicollinearity effectively by shrinking coefficients, but does not perform feature selection</a:t>
            </a:r>
            <a:r>
              <a:rPr lang="en-IN" sz="1800" kern="100" dirty="0">
                <a:effectLst/>
                <a:latin typeface="Times New Roman" panose="02020603050405020304" pitchFamily="18" charset="0"/>
                <a:ea typeface="宋体" panose="02010600030101010101" pitchFamily="2" charset="-122"/>
              </a:rPr>
              <a:t>.</a:t>
            </a:r>
            <a:endParaRPr lang="en-IN" sz="1800" kern="100" dirty="0">
              <a:effectLst/>
              <a:latin typeface="Calibri" panose="020F0502020204030204" pitchFamily="34" charset="0"/>
              <a:ea typeface="宋体" panose="02010600030101010101" pitchFamily="2" charset="-122"/>
            </a:endParaRPr>
          </a:p>
          <a:p>
            <a:pPr marL="0" marR="0" algn="just"/>
            <a:endParaRPr lang="en-IN" sz="1400" kern="100" dirty="0">
              <a:effectLst/>
              <a:latin typeface="Aptos" panose="020B0004020202020204" pitchFamily="34" charset="0"/>
              <a:ea typeface="SimSun" panose="02010600030101010101" pitchFamily="2" charset="-122"/>
              <a:cs typeface="Times New Roman" panose="02020603050405020304" pitchFamily="18" charset="0"/>
            </a:endParaRPr>
          </a:p>
        </p:txBody>
      </p:sp>
      <p:sp>
        <p:nvSpPr>
          <p:cNvPr id="16" name="TextBox 15">
            <a:extLst>
              <a:ext uri="{FF2B5EF4-FFF2-40B4-BE49-F238E27FC236}">
                <a16:creationId xmlns:a16="http://schemas.microsoft.com/office/drawing/2014/main" id="{2CF69305-3709-E6DA-8A80-DC93EDB7431B}"/>
              </a:ext>
            </a:extLst>
          </p:cNvPr>
          <p:cNvSpPr txBox="1"/>
          <p:nvPr/>
        </p:nvSpPr>
        <p:spPr>
          <a:xfrm>
            <a:off x="228600" y="3864842"/>
            <a:ext cx="5304645" cy="561856"/>
          </a:xfrm>
          <a:prstGeom prst="roundRect">
            <a:avLst/>
          </a:prstGeom>
          <a:solidFill>
            <a:srgbClr val="4FACFF"/>
          </a:solidFill>
        </p:spPr>
        <p:txBody>
          <a:bodyPr wrap="square" rtlCol="0">
            <a:spAutoFit/>
          </a:bodyPr>
          <a:lstStyle/>
          <a:p>
            <a:pPr algn="ctr"/>
            <a:r>
              <a:rPr lang="en-US" sz="2700" b="1" dirty="0"/>
              <a:t>USING RIDGE REGRESSION</a:t>
            </a:r>
            <a:endParaRPr lang="en-IN" sz="2700" dirty="0"/>
          </a:p>
        </p:txBody>
      </p:sp>
      <p:sp>
        <p:nvSpPr>
          <p:cNvPr id="17" name="TextBox 16">
            <a:extLst>
              <a:ext uri="{FF2B5EF4-FFF2-40B4-BE49-F238E27FC236}">
                <a16:creationId xmlns:a16="http://schemas.microsoft.com/office/drawing/2014/main" id="{AA517A2B-D35B-0B63-D8B2-270FA66B5E94}"/>
              </a:ext>
            </a:extLst>
          </p:cNvPr>
          <p:cNvSpPr txBox="1"/>
          <p:nvPr/>
        </p:nvSpPr>
        <p:spPr>
          <a:xfrm>
            <a:off x="234176" y="5684070"/>
            <a:ext cx="5304645" cy="561856"/>
          </a:xfrm>
          <a:prstGeom prst="roundRect">
            <a:avLst/>
          </a:prstGeom>
          <a:solidFill>
            <a:srgbClr val="4FACFF"/>
          </a:solidFill>
        </p:spPr>
        <p:txBody>
          <a:bodyPr wrap="square" rtlCol="0">
            <a:spAutoFit/>
          </a:bodyPr>
          <a:lstStyle/>
          <a:p>
            <a:pPr algn="ctr"/>
            <a:r>
              <a:rPr lang="en-US" sz="2700" b="1" dirty="0"/>
              <a:t>USING LASSO REGRESSION</a:t>
            </a:r>
            <a:endParaRPr lang="en-IN" sz="2700" dirty="0"/>
          </a:p>
        </p:txBody>
      </p:sp>
      <p:sp>
        <p:nvSpPr>
          <p:cNvPr id="19" name="TextBox 18">
            <a:extLst>
              <a:ext uri="{FF2B5EF4-FFF2-40B4-BE49-F238E27FC236}">
                <a16:creationId xmlns:a16="http://schemas.microsoft.com/office/drawing/2014/main" id="{2A93D454-9DF5-8E03-2AF7-2C47D1287B69}"/>
              </a:ext>
            </a:extLst>
          </p:cNvPr>
          <p:cNvSpPr txBox="1"/>
          <p:nvPr/>
        </p:nvSpPr>
        <p:spPr>
          <a:xfrm>
            <a:off x="429322" y="6456871"/>
            <a:ext cx="11574966" cy="579967"/>
          </a:xfrm>
          <a:prstGeom prst="rect">
            <a:avLst/>
          </a:prstGeom>
          <a:noFill/>
        </p:spPr>
        <p:txBody>
          <a:bodyPr wrap="square">
            <a:spAutoFit/>
          </a:bodyPr>
          <a:lstStyle/>
          <a:p>
            <a:pPr marR="0" lvl="0" algn="l">
              <a:lnSpc>
                <a:spcPct val="150000"/>
              </a:lnSpc>
              <a:spcAft>
                <a:spcPts val="800"/>
              </a:spcAft>
            </a:pPr>
            <a:r>
              <a:rPr lang="en-IN" sz="2400" kern="100" dirty="0">
                <a:effectLst/>
                <a:latin typeface="Times New Roman" panose="02020603050405020304" pitchFamily="18" charset="0"/>
                <a:ea typeface="SimSun" panose="02010600030101010101" pitchFamily="2" charset="-122"/>
                <a:cs typeface="Times New Roman" panose="02020603050405020304" pitchFamily="18" charset="0"/>
              </a:rPr>
              <a:t>Performs feature selection by removing irrelevant features</a:t>
            </a:r>
            <a:endParaRPr lang="en-IN" sz="1800" kern="1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20" name="TextBox 19">
            <a:extLst>
              <a:ext uri="{FF2B5EF4-FFF2-40B4-BE49-F238E27FC236}">
                <a16:creationId xmlns:a16="http://schemas.microsoft.com/office/drawing/2014/main" id="{FCF2DB95-8852-A1CF-E05E-EAD3EE0D72EF}"/>
              </a:ext>
            </a:extLst>
          </p:cNvPr>
          <p:cNvSpPr txBox="1"/>
          <p:nvPr/>
        </p:nvSpPr>
        <p:spPr>
          <a:xfrm>
            <a:off x="2147586" y="8051180"/>
            <a:ext cx="473206" cy="784830"/>
          </a:xfrm>
          <a:prstGeom prst="rect">
            <a:avLst/>
          </a:prstGeom>
          <a:noFill/>
        </p:spPr>
        <p:txBody>
          <a:bodyPr wrap="none" rtlCol="0">
            <a:spAutoFit/>
          </a:bodyPr>
          <a:lstStyle/>
          <a:p>
            <a:pPr marL="228600" marR="0" algn="just">
              <a:lnSpc>
                <a:spcPct val="150000"/>
              </a:lnSpc>
            </a:pPr>
            <a:r>
              <a:rPr lang="en-IN" sz="1800" kern="100" dirty="0">
                <a:effectLst/>
                <a:latin typeface="Times New Roman" panose="02020603050405020304" pitchFamily="18" charset="0"/>
                <a:ea typeface="SimSun" panose="02010600030101010101" pitchFamily="2" charset="-122"/>
                <a:cs typeface="Times New Roman" panose="02020603050405020304" pitchFamily="18" charset="0"/>
              </a:rPr>
              <a:t> </a:t>
            </a:r>
            <a:endParaRPr lang="en-IN" sz="1800" kern="100" dirty="0">
              <a:effectLst/>
              <a:latin typeface="Aptos" panose="020B0004020202020204" pitchFamily="34" charset="0"/>
              <a:ea typeface="SimSun" panose="02010600030101010101" pitchFamily="2" charset="-122"/>
              <a:cs typeface="Times New Roman" panose="02020603050405020304" pitchFamily="18" charset="0"/>
            </a:endParaRPr>
          </a:p>
          <a:p>
            <a:endParaRPr lang="en-US" dirty="0"/>
          </a:p>
        </p:txBody>
      </p:sp>
      <p:sp>
        <p:nvSpPr>
          <p:cNvPr id="22" name="TextBox 21">
            <a:extLst>
              <a:ext uri="{FF2B5EF4-FFF2-40B4-BE49-F238E27FC236}">
                <a16:creationId xmlns:a16="http://schemas.microsoft.com/office/drawing/2014/main" id="{EA0CC5A0-3BE6-3950-309A-82A0840FC556}"/>
              </a:ext>
            </a:extLst>
          </p:cNvPr>
          <p:cNvSpPr txBox="1"/>
          <p:nvPr/>
        </p:nvSpPr>
        <p:spPr>
          <a:xfrm>
            <a:off x="228599" y="7399251"/>
            <a:ext cx="5304645" cy="561856"/>
          </a:xfrm>
          <a:prstGeom prst="roundRect">
            <a:avLst/>
          </a:prstGeom>
          <a:solidFill>
            <a:srgbClr val="4FACFF"/>
          </a:solidFill>
        </p:spPr>
        <p:txBody>
          <a:bodyPr wrap="square" rtlCol="0">
            <a:spAutoFit/>
          </a:bodyPr>
          <a:lstStyle/>
          <a:p>
            <a:pPr algn="ctr"/>
            <a:r>
              <a:rPr lang="en-US" sz="2700" b="1" dirty="0"/>
              <a:t>USING ELASTIC NET </a:t>
            </a:r>
            <a:endParaRPr lang="en-IN" sz="2700" dirty="0"/>
          </a:p>
        </p:txBody>
      </p:sp>
      <p:sp>
        <p:nvSpPr>
          <p:cNvPr id="25" name="TextBox 24">
            <a:extLst>
              <a:ext uri="{FF2B5EF4-FFF2-40B4-BE49-F238E27FC236}">
                <a16:creationId xmlns:a16="http://schemas.microsoft.com/office/drawing/2014/main" id="{16E3C07A-5D47-06F4-E916-55C5BCF9DBA5}"/>
              </a:ext>
            </a:extLst>
          </p:cNvPr>
          <p:cNvSpPr txBox="1"/>
          <p:nvPr/>
        </p:nvSpPr>
        <p:spPr>
          <a:xfrm>
            <a:off x="234176" y="8053486"/>
            <a:ext cx="14777224" cy="587148"/>
          </a:xfrm>
          <a:prstGeom prst="rect">
            <a:avLst/>
          </a:prstGeom>
          <a:noFill/>
        </p:spPr>
        <p:txBody>
          <a:bodyPr wrap="square">
            <a:spAutoFit/>
          </a:bodyPr>
          <a:lstStyle/>
          <a:p>
            <a:pPr>
              <a:lnSpc>
                <a:spcPct val="150000"/>
              </a:lnSpc>
              <a:spcAft>
                <a:spcPts val="800"/>
              </a:spcAft>
            </a:pPr>
            <a:r>
              <a:rPr lang="en-IN" sz="2400" kern="100" dirty="0">
                <a:effectLst/>
                <a:latin typeface="Times New Roman" panose="02020603050405020304" pitchFamily="18" charset="0"/>
                <a:ea typeface="宋体" panose="02010600030101010101" pitchFamily="2" charset="-122"/>
              </a:rPr>
              <a:t>Elastic Net regression combines the strengths of Ridge and Lasso regression, which involves both penalties 1 and 2. </a:t>
            </a:r>
            <a:endParaRPr lang="en-IN" sz="2400" kern="100" dirty="0">
              <a:effectLst/>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066014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BB0DE-1CE3-7007-F739-FCD12072EB3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445B3F2-B36C-F265-476E-9296A9113177}"/>
              </a:ext>
            </a:extLst>
          </p:cNvPr>
          <p:cNvGrpSpPr/>
          <p:nvPr/>
        </p:nvGrpSpPr>
        <p:grpSpPr>
          <a:xfrm rot="171188">
            <a:off x="-2238680" y="10850082"/>
            <a:ext cx="22765359" cy="5651060"/>
            <a:chOff x="0" y="0"/>
            <a:chExt cx="4432810" cy="1100359"/>
          </a:xfrm>
        </p:grpSpPr>
        <p:sp>
          <p:nvSpPr>
            <p:cNvPr id="3" name="Freeform 3">
              <a:extLst>
                <a:ext uri="{FF2B5EF4-FFF2-40B4-BE49-F238E27FC236}">
                  <a16:creationId xmlns:a16="http://schemas.microsoft.com/office/drawing/2014/main" id="{9B8CD1BB-24B7-671B-FC74-1B8521E7BDC1}"/>
                </a:ext>
              </a:extLst>
            </p:cNvPr>
            <p:cNvSpPr/>
            <p:nvPr/>
          </p:nvSpPr>
          <p:spPr>
            <a:xfrm>
              <a:off x="0" y="0"/>
              <a:ext cx="4432810" cy="1100359"/>
            </a:xfrm>
            <a:custGeom>
              <a:avLst/>
              <a:gdLst/>
              <a:ahLst/>
              <a:cxnLst/>
              <a:rect l="l" t="t" r="r" b="b"/>
              <a:pathLst>
                <a:path w="4432810" h="1100359">
                  <a:moveTo>
                    <a:pt x="0" y="0"/>
                  </a:moveTo>
                  <a:lnTo>
                    <a:pt x="4432810" y="0"/>
                  </a:lnTo>
                  <a:lnTo>
                    <a:pt x="4432810" y="1100359"/>
                  </a:lnTo>
                  <a:lnTo>
                    <a:pt x="0" y="1100359"/>
                  </a:lnTo>
                  <a:close/>
                </a:path>
              </a:pathLst>
            </a:custGeom>
            <a:solidFill>
              <a:srgbClr val="C7D2DD">
                <a:alpha val="47843"/>
              </a:srgbClr>
            </a:solidFill>
          </p:spPr>
        </p:sp>
        <p:sp>
          <p:nvSpPr>
            <p:cNvPr id="4" name="TextBox 4">
              <a:extLst>
                <a:ext uri="{FF2B5EF4-FFF2-40B4-BE49-F238E27FC236}">
                  <a16:creationId xmlns:a16="http://schemas.microsoft.com/office/drawing/2014/main" id="{0B565BD9-C80F-2D46-3C1A-A795E92180B9}"/>
                </a:ext>
              </a:extLst>
            </p:cNvPr>
            <p:cNvSpPr txBox="1"/>
            <p:nvPr/>
          </p:nvSpPr>
          <p:spPr>
            <a:xfrm>
              <a:off x="0" y="-9525"/>
              <a:ext cx="4432810" cy="1109884"/>
            </a:xfrm>
            <a:prstGeom prst="rect">
              <a:avLst/>
            </a:prstGeom>
          </p:spPr>
          <p:txBody>
            <a:bodyPr lIns="27052" tIns="27052" rIns="27052" bIns="27052" rtlCol="0" anchor="ctr"/>
            <a:lstStyle/>
            <a:p>
              <a:pPr algn="ctr">
                <a:lnSpc>
                  <a:spcPts val="1730"/>
                </a:lnSpc>
              </a:pPr>
              <a:endParaRPr/>
            </a:p>
          </p:txBody>
        </p:sp>
      </p:grpSp>
      <p:grpSp>
        <p:nvGrpSpPr>
          <p:cNvPr id="8" name="Group 8">
            <a:extLst>
              <a:ext uri="{FF2B5EF4-FFF2-40B4-BE49-F238E27FC236}">
                <a16:creationId xmlns:a16="http://schemas.microsoft.com/office/drawing/2014/main" id="{6BE1B0C2-B1E4-0416-6D39-ED6B561D53B9}"/>
              </a:ext>
            </a:extLst>
          </p:cNvPr>
          <p:cNvGrpSpPr/>
          <p:nvPr/>
        </p:nvGrpSpPr>
        <p:grpSpPr>
          <a:xfrm rot="-245550">
            <a:off x="-2184284" y="13875137"/>
            <a:ext cx="22765359" cy="5883779"/>
            <a:chOff x="0" y="0"/>
            <a:chExt cx="4432810" cy="1145674"/>
          </a:xfrm>
        </p:grpSpPr>
        <p:sp>
          <p:nvSpPr>
            <p:cNvPr id="9" name="Freeform 9">
              <a:extLst>
                <a:ext uri="{FF2B5EF4-FFF2-40B4-BE49-F238E27FC236}">
                  <a16:creationId xmlns:a16="http://schemas.microsoft.com/office/drawing/2014/main" id="{E08509F5-E3A2-70A4-E892-85C87F07F7C6}"/>
                </a:ext>
              </a:extLst>
            </p:cNvPr>
            <p:cNvSpPr/>
            <p:nvPr/>
          </p:nvSpPr>
          <p:spPr>
            <a:xfrm>
              <a:off x="0" y="0"/>
              <a:ext cx="4432810" cy="1145674"/>
            </a:xfrm>
            <a:custGeom>
              <a:avLst/>
              <a:gdLst/>
              <a:ahLst/>
              <a:cxnLst/>
              <a:rect l="l" t="t" r="r" b="b"/>
              <a:pathLst>
                <a:path w="4432810" h="1145674">
                  <a:moveTo>
                    <a:pt x="0" y="0"/>
                  </a:moveTo>
                  <a:lnTo>
                    <a:pt x="4432810" y="0"/>
                  </a:lnTo>
                  <a:lnTo>
                    <a:pt x="4432810" y="1145674"/>
                  </a:lnTo>
                  <a:lnTo>
                    <a:pt x="0" y="1145674"/>
                  </a:lnTo>
                  <a:close/>
                </a:path>
              </a:pathLst>
            </a:custGeom>
            <a:solidFill>
              <a:srgbClr val="C7D2DD"/>
            </a:solidFill>
          </p:spPr>
        </p:sp>
        <p:sp>
          <p:nvSpPr>
            <p:cNvPr id="10" name="TextBox 10">
              <a:extLst>
                <a:ext uri="{FF2B5EF4-FFF2-40B4-BE49-F238E27FC236}">
                  <a16:creationId xmlns:a16="http://schemas.microsoft.com/office/drawing/2014/main" id="{02CAEB3A-F0A7-B295-640F-DF94084E8197}"/>
                </a:ext>
              </a:extLst>
            </p:cNvPr>
            <p:cNvSpPr txBox="1"/>
            <p:nvPr/>
          </p:nvSpPr>
          <p:spPr>
            <a:xfrm>
              <a:off x="0" y="-9525"/>
              <a:ext cx="4432810" cy="1155199"/>
            </a:xfrm>
            <a:prstGeom prst="rect">
              <a:avLst/>
            </a:prstGeom>
          </p:spPr>
          <p:txBody>
            <a:bodyPr lIns="27052" tIns="27052" rIns="27052" bIns="27052" rtlCol="0" anchor="ctr"/>
            <a:lstStyle/>
            <a:p>
              <a:pPr algn="ctr">
                <a:lnSpc>
                  <a:spcPts val="1730"/>
                </a:lnSpc>
              </a:pPr>
              <a:endParaRPr/>
            </a:p>
          </p:txBody>
        </p:sp>
      </p:grpSp>
      <p:sp>
        <p:nvSpPr>
          <p:cNvPr id="32" name="Rectangle 31">
            <a:extLst>
              <a:ext uri="{FF2B5EF4-FFF2-40B4-BE49-F238E27FC236}">
                <a16:creationId xmlns:a16="http://schemas.microsoft.com/office/drawing/2014/main" id="{BFD788CE-4F2F-F781-C72D-C97C3CE0870C}"/>
              </a:ext>
            </a:extLst>
          </p:cNvPr>
          <p:cNvSpPr/>
          <p:nvPr/>
        </p:nvSpPr>
        <p:spPr>
          <a:xfrm>
            <a:off x="0" y="1229"/>
            <a:ext cx="18288000" cy="1941871"/>
          </a:xfrm>
          <a:prstGeom prst="rect">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IN" dirty="0">
              <a:solidFill>
                <a:schemeClr val="tx1"/>
              </a:solidFill>
            </a:endParaRPr>
          </a:p>
        </p:txBody>
      </p:sp>
      <p:grpSp>
        <p:nvGrpSpPr>
          <p:cNvPr id="33" name="Group 6">
            <a:extLst>
              <a:ext uri="{FF2B5EF4-FFF2-40B4-BE49-F238E27FC236}">
                <a16:creationId xmlns:a16="http://schemas.microsoft.com/office/drawing/2014/main" id="{898B6804-3610-D018-6413-DF0FFB82A69D}"/>
              </a:ext>
            </a:extLst>
          </p:cNvPr>
          <p:cNvGrpSpPr/>
          <p:nvPr/>
        </p:nvGrpSpPr>
        <p:grpSpPr>
          <a:xfrm rot="-10800000">
            <a:off x="2300954" y="-227825"/>
            <a:ext cx="13791389" cy="2262636"/>
            <a:chOff x="0" y="0"/>
            <a:chExt cx="736505" cy="187305"/>
          </a:xfrm>
        </p:grpSpPr>
        <p:sp>
          <p:nvSpPr>
            <p:cNvPr id="34" name="Freeform 7">
              <a:extLst>
                <a:ext uri="{FF2B5EF4-FFF2-40B4-BE49-F238E27FC236}">
                  <a16:creationId xmlns:a16="http://schemas.microsoft.com/office/drawing/2014/main" id="{042218EC-689C-0419-5F6A-AEB947B62414}"/>
                </a:ext>
              </a:extLst>
            </p:cNvPr>
            <p:cNvSpPr/>
            <p:nvPr/>
          </p:nvSpPr>
          <p:spPr>
            <a:xfrm>
              <a:off x="0" y="0"/>
              <a:ext cx="736505" cy="187305"/>
            </a:xfrm>
            <a:custGeom>
              <a:avLst/>
              <a:gdLst/>
              <a:ahLst/>
              <a:cxnLst/>
              <a:rect l="l" t="t" r="r" b="b"/>
              <a:pathLst>
                <a:path w="736505" h="187305">
                  <a:moveTo>
                    <a:pt x="203200" y="0"/>
                  </a:moveTo>
                  <a:lnTo>
                    <a:pt x="533305" y="0"/>
                  </a:lnTo>
                  <a:lnTo>
                    <a:pt x="736505" y="187305"/>
                  </a:lnTo>
                  <a:lnTo>
                    <a:pt x="0" y="187305"/>
                  </a:lnTo>
                  <a:lnTo>
                    <a:pt x="203200" y="0"/>
                  </a:lnTo>
                  <a:close/>
                </a:path>
              </a:pathLst>
            </a:custGeom>
            <a:solidFill>
              <a:srgbClr val="0071C9"/>
            </a:solidFill>
          </p:spPr>
          <p:txBody>
            <a:bodyPr/>
            <a:lstStyle/>
            <a:p>
              <a:endParaRPr lang="en-US" dirty="0"/>
            </a:p>
          </p:txBody>
        </p:sp>
        <p:sp>
          <p:nvSpPr>
            <p:cNvPr id="35" name="TextBox 8">
              <a:extLst>
                <a:ext uri="{FF2B5EF4-FFF2-40B4-BE49-F238E27FC236}">
                  <a16:creationId xmlns:a16="http://schemas.microsoft.com/office/drawing/2014/main" id="{117BAE14-0C04-CB6E-0172-B92C0DBDFAD6}"/>
                </a:ext>
              </a:extLst>
            </p:cNvPr>
            <p:cNvSpPr txBox="1"/>
            <p:nvPr/>
          </p:nvSpPr>
          <p:spPr>
            <a:xfrm>
              <a:off x="127000" y="-38100"/>
              <a:ext cx="482505" cy="225405"/>
            </a:xfrm>
            <a:prstGeom prst="rect">
              <a:avLst/>
            </a:prstGeom>
          </p:spPr>
          <p:txBody>
            <a:bodyPr lIns="33867" tIns="33867" rIns="33867" bIns="33867" rtlCol="0" anchor="ctr"/>
            <a:lstStyle/>
            <a:p>
              <a:pPr algn="ctr">
                <a:lnSpc>
                  <a:spcPts val="1400"/>
                </a:lnSpc>
              </a:pPr>
              <a:endParaRPr sz="1200"/>
            </a:p>
          </p:txBody>
        </p:sp>
      </p:grpSp>
      <p:sp>
        <p:nvSpPr>
          <p:cNvPr id="36" name="TextBox 11">
            <a:extLst>
              <a:ext uri="{FF2B5EF4-FFF2-40B4-BE49-F238E27FC236}">
                <a16:creationId xmlns:a16="http://schemas.microsoft.com/office/drawing/2014/main" id="{6A2FA7FB-EF04-4F99-5F04-98937BA0BE49}"/>
              </a:ext>
            </a:extLst>
          </p:cNvPr>
          <p:cNvSpPr txBox="1"/>
          <p:nvPr/>
        </p:nvSpPr>
        <p:spPr>
          <a:xfrm>
            <a:off x="6602638" y="175396"/>
            <a:ext cx="5082724" cy="1634422"/>
          </a:xfrm>
          <a:prstGeom prst="rect">
            <a:avLst/>
          </a:prstGeom>
        </p:spPr>
        <p:txBody>
          <a:bodyPr wrap="square" lIns="0" tIns="0" rIns="0" bIns="0" rtlCol="0" anchor="t">
            <a:spAutoFit/>
          </a:bodyPr>
          <a:lstStyle/>
          <a:p>
            <a:pPr algn="ctr">
              <a:lnSpc>
                <a:spcPts val="6800"/>
              </a:lnSpc>
            </a:pPr>
            <a:r>
              <a:rPr lang="en-US" sz="3200" b="1" dirty="0">
                <a:solidFill>
                  <a:srgbClr val="FFFFFF"/>
                </a:solidFill>
                <a:latin typeface="+mj-lt"/>
                <a:ea typeface="TT Hoves Bold"/>
                <a:cs typeface="TT Hoves Bold"/>
                <a:sym typeface="TT Hoves Bold"/>
              </a:rPr>
              <a:t>High Dimensional Regression Approach</a:t>
            </a:r>
          </a:p>
        </p:txBody>
      </p:sp>
      <p:sp>
        <p:nvSpPr>
          <p:cNvPr id="11" name="TextBox 10">
            <a:extLst>
              <a:ext uri="{FF2B5EF4-FFF2-40B4-BE49-F238E27FC236}">
                <a16:creationId xmlns:a16="http://schemas.microsoft.com/office/drawing/2014/main" id="{CD8591AF-9DDE-546D-FE3A-ECC4DDC8E679}"/>
              </a:ext>
            </a:extLst>
          </p:cNvPr>
          <p:cNvSpPr txBox="1"/>
          <p:nvPr/>
        </p:nvSpPr>
        <p:spPr>
          <a:xfrm>
            <a:off x="1143000" y="1883895"/>
            <a:ext cx="15163800" cy="923330"/>
          </a:xfrm>
          <a:prstGeom prst="rect">
            <a:avLst/>
          </a:prstGeom>
          <a:noFill/>
        </p:spPr>
        <p:txBody>
          <a:bodyPr wrap="square" rtlCol="0">
            <a:spAutoFit/>
          </a:bodyPr>
          <a:lstStyle/>
          <a:p>
            <a:pPr algn="ctr"/>
            <a:r>
              <a:rPr lang="en-US" sz="1400" dirty="0">
                <a:solidFill>
                  <a:srgbClr val="76A6C6"/>
                </a:solidFill>
              </a:rPr>
              <a:t>             </a:t>
            </a:r>
            <a:r>
              <a:rPr lang="en-US" sz="5400" dirty="0">
                <a:solidFill>
                  <a:srgbClr val="76A6C6"/>
                </a:solidFill>
              </a:rPr>
              <a:t>ASSUMPTIONS</a:t>
            </a:r>
            <a:endParaRPr lang="en-IN" sz="5400" dirty="0">
              <a:solidFill>
                <a:srgbClr val="76A6C6"/>
              </a:solidFill>
            </a:endParaRPr>
          </a:p>
        </p:txBody>
      </p:sp>
      <p:sp>
        <p:nvSpPr>
          <p:cNvPr id="13" name="TextBox 8">
            <a:extLst>
              <a:ext uri="{FF2B5EF4-FFF2-40B4-BE49-F238E27FC236}">
                <a16:creationId xmlns:a16="http://schemas.microsoft.com/office/drawing/2014/main" id="{1410B4F0-824F-D6C2-8E9A-3ECA8F8A49D5}"/>
              </a:ext>
            </a:extLst>
          </p:cNvPr>
          <p:cNvSpPr txBox="1"/>
          <p:nvPr/>
        </p:nvSpPr>
        <p:spPr>
          <a:xfrm rot="10800000">
            <a:off x="4609710" y="-590576"/>
            <a:ext cx="9035124" cy="2722882"/>
          </a:xfrm>
          <a:prstGeom prst="rect">
            <a:avLst/>
          </a:prstGeom>
        </p:spPr>
        <p:txBody>
          <a:bodyPr lIns="33867" tIns="33867" rIns="33867" bIns="33867" rtlCol="0" anchor="ctr"/>
          <a:lstStyle/>
          <a:p>
            <a:pPr algn="ctr">
              <a:lnSpc>
                <a:spcPts val="1400"/>
              </a:lnSpc>
            </a:pPr>
            <a:endParaRPr sz="1200"/>
          </a:p>
        </p:txBody>
      </p:sp>
      <p:sp>
        <p:nvSpPr>
          <p:cNvPr id="15" name="TextBox 14">
            <a:extLst>
              <a:ext uri="{FF2B5EF4-FFF2-40B4-BE49-F238E27FC236}">
                <a16:creationId xmlns:a16="http://schemas.microsoft.com/office/drawing/2014/main" id="{9E1625BF-A04E-3EE9-50C7-608010544C97}"/>
              </a:ext>
            </a:extLst>
          </p:cNvPr>
          <p:cNvSpPr txBox="1"/>
          <p:nvPr/>
        </p:nvSpPr>
        <p:spPr>
          <a:xfrm>
            <a:off x="24161" y="3410872"/>
            <a:ext cx="11574966" cy="1415772"/>
          </a:xfrm>
          <a:prstGeom prst="rect">
            <a:avLst/>
          </a:prstGeom>
          <a:noFill/>
        </p:spPr>
        <p:txBody>
          <a:bodyPr wrap="square">
            <a:spAutoFit/>
          </a:bodyPr>
          <a:lstStyle/>
          <a:p>
            <a:pPr algn="just"/>
            <a:r>
              <a:rPr lang="en-IN" sz="2400" kern="100" dirty="0">
                <a:effectLst/>
                <a:latin typeface="Times New Roman" panose="02020603050405020304" pitchFamily="18" charset="0"/>
                <a:ea typeface="SimSun" panose="02010600030101010101" pitchFamily="2" charset="-122"/>
                <a:cs typeface="Times New Roman" panose="02020603050405020304" pitchFamily="18" charset="0"/>
              </a:rPr>
              <a:t>The points lie very close to the</a:t>
            </a:r>
          </a:p>
          <a:p>
            <a:pPr algn="just"/>
            <a:r>
              <a:rPr lang="en-IN" sz="2400" kern="100" dirty="0">
                <a:effectLst/>
                <a:latin typeface="Times New Roman" panose="02020603050405020304" pitchFamily="18" charset="0"/>
                <a:ea typeface="SimSun" panose="02010600030101010101" pitchFamily="2" charset="-122"/>
                <a:cs typeface="Times New Roman" panose="02020603050405020304" pitchFamily="18" charset="0"/>
              </a:rPr>
              <a:t> red dashed diagonal line</a:t>
            </a:r>
          </a:p>
          <a:p>
            <a:pPr algn="just"/>
            <a:r>
              <a:rPr lang="en-IN" sz="2400" kern="100" dirty="0">
                <a:effectLst/>
                <a:latin typeface="Times New Roman" panose="02020603050405020304" pitchFamily="18" charset="0"/>
                <a:ea typeface="SimSun" panose="02010600030101010101" pitchFamily="2" charset="-122"/>
                <a:cs typeface="Times New Roman" panose="02020603050405020304" pitchFamily="18" charset="0"/>
              </a:rPr>
              <a:t>The assumption of linearity is likely satisfied</a:t>
            </a:r>
            <a:endParaRPr lang="en-IN" sz="2400" kern="100" dirty="0">
              <a:effectLst/>
              <a:latin typeface="Aptos" panose="020B0004020202020204" pitchFamily="34" charset="0"/>
              <a:ea typeface="SimSun" panose="02010600030101010101" pitchFamily="2" charset="-122"/>
              <a:cs typeface="Times New Roman" panose="02020603050405020304" pitchFamily="18" charset="0"/>
            </a:endParaRPr>
          </a:p>
          <a:p>
            <a:pPr marL="0" marR="0" algn="just"/>
            <a:endParaRPr lang="en-IN" sz="1400" kern="100" dirty="0">
              <a:effectLst/>
              <a:latin typeface="Aptos" panose="020B0004020202020204" pitchFamily="34" charset="0"/>
              <a:ea typeface="SimSun" panose="02010600030101010101" pitchFamily="2" charset="-122"/>
              <a:cs typeface="Times New Roman" panose="02020603050405020304" pitchFamily="18" charset="0"/>
            </a:endParaRPr>
          </a:p>
        </p:txBody>
      </p:sp>
      <p:sp>
        <p:nvSpPr>
          <p:cNvPr id="16" name="TextBox 15">
            <a:extLst>
              <a:ext uri="{FF2B5EF4-FFF2-40B4-BE49-F238E27FC236}">
                <a16:creationId xmlns:a16="http://schemas.microsoft.com/office/drawing/2014/main" id="{4DB63230-91B4-6C66-9A03-0854025C179F}"/>
              </a:ext>
            </a:extLst>
          </p:cNvPr>
          <p:cNvSpPr txBox="1"/>
          <p:nvPr/>
        </p:nvSpPr>
        <p:spPr>
          <a:xfrm>
            <a:off x="228599" y="2641539"/>
            <a:ext cx="3048000" cy="561856"/>
          </a:xfrm>
          <a:prstGeom prst="roundRect">
            <a:avLst/>
          </a:prstGeom>
          <a:solidFill>
            <a:srgbClr val="4FACFF"/>
          </a:solidFill>
        </p:spPr>
        <p:txBody>
          <a:bodyPr wrap="square" rtlCol="0">
            <a:spAutoFit/>
          </a:bodyPr>
          <a:lstStyle/>
          <a:p>
            <a:pPr algn="ctr"/>
            <a:r>
              <a:rPr lang="en-US" sz="2700" b="1" dirty="0"/>
              <a:t>Linearity</a:t>
            </a:r>
            <a:endParaRPr lang="en-IN" sz="2700" dirty="0"/>
          </a:p>
        </p:txBody>
      </p:sp>
      <p:sp>
        <p:nvSpPr>
          <p:cNvPr id="20" name="TextBox 19">
            <a:extLst>
              <a:ext uri="{FF2B5EF4-FFF2-40B4-BE49-F238E27FC236}">
                <a16:creationId xmlns:a16="http://schemas.microsoft.com/office/drawing/2014/main" id="{829AD5ED-3657-E31A-B206-B63C370D9460}"/>
              </a:ext>
            </a:extLst>
          </p:cNvPr>
          <p:cNvSpPr txBox="1"/>
          <p:nvPr/>
        </p:nvSpPr>
        <p:spPr>
          <a:xfrm>
            <a:off x="2147586" y="8051180"/>
            <a:ext cx="473206" cy="784830"/>
          </a:xfrm>
          <a:prstGeom prst="rect">
            <a:avLst/>
          </a:prstGeom>
          <a:noFill/>
        </p:spPr>
        <p:txBody>
          <a:bodyPr wrap="none" rtlCol="0">
            <a:spAutoFit/>
          </a:bodyPr>
          <a:lstStyle/>
          <a:p>
            <a:pPr marL="228600" marR="0" algn="just">
              <a:lnSpc>
                <a:spcPct val="150000"/>
              </a:lnSpc>
            </a:pPr>
            <a:r>
              <a:rPr lang="en-IN" sz="1800" kern="100" dirty="0">
                <a:effectLst/>
                <a:latin typeface="Times New Roman" panose="02020603050405020304" pitchFamily="18" charset="0"/>
                <a:ea typeface="SimSun" panose="02010600030101010101" pitchFamily="2" charset="-122"/>
                <a:cs typeface="Times New Roman" panose="02020603050405020304" pitchFamily="18" charset="0"/>
              </a:rPr>
              <a:t> </a:t>
            </a:r>
            <a:endParaRPr lang="en-IN" sz="1800" kern="100" dirty="0">
              <a:effectLst/>
              <a:latin typeface="Aptos" panose="020B0004020202020204" pitchFamily="34" charset="0"/>
              <a:ea typeface="SimSun" panose="02010600030101010101" pitchFamily="2" charset="-122"/>
              <a:cs typeface="Times New Roman" panose="02020603050405020304" pitchFamily="18" charset="0"/>
            </a:endParaRPr>
          </a:p>
          <a:p>
            <a:endParaRPr lang="en-US" dirty="0"/>
          </a:p>
        </p:txBody>
      </p:sp>
      <p:sp>
        <p:nvSpPr>
          <p:cNvPr id="22" name="TextBox 21">
            <a:extLst>
              <a:ext uri="{FF2B5EF4-FFF2-40B4-BE49-F238E27FC236}">
                <a16:creationId xmlns:a16="http://schemas.microsoft.com/office/drawing/2014/main" id="{8C02E650-4E35-E7FE-9F12-38909BB977EC}"/>
              </a:ext>
            </a:extLst>
          </p:cNvPr>
          <p:cNvSpPr txBox="1"/>
          <p:nvPr/>
        </p:nvSpPr>
        <p:spPr>
          <a:xfrm>
            <a:off x="12954000" y="2783377"/>
            <a:ext cx="4847445" cy="561856"/>
          </a:xfrm>
          <a:prstGeom prst="roundRect">
            <a:avLst/>
          </a:prstGeom>
          <a:solidFill>
            <a:srgbClr val="4FACFF"/>
          </a:solidFill>
        </p:spPr>
        <p:txBody>
          <a:bodyPr wrap="square" rtlCol="0">
            <a:spAutoFit/>
          </a:bodyPr>
          <a:lstStyle/>
          <a:p>
            <a:pPr algn="ctr"/>
            <a:r>
              <a:rPr lang="en-US" sz="2700" b="1" dirty="0"/>
              <a:t>Homoscedasticity </a:t>
            </a:r>
            <a:endParaRPr lang="en-IN" sz="2700" dirty="0"/>
          </a:p>
        </p:txBody>
      </p:sp>
      <p:sp>
        <p:nvSpPr>
          <p:cNvPr id="25" name="TextBox 24">
            <a:extLst>
              <a:ext uri="{FF2B5EF4-FFF2-40B4-BE49-F238E27FC236}">
                <a16:creationId xmlns:a16="http://schemas.microsoft.com/office/drawing/2014/main" id="{0C2E83BA-6484-C907-880A-DCF0C7F7C9F4}"/>
              </a:ext>
            </a:extLst>
          </p:cNvPr>
          <p:cNvSpPr txBox="1"/>
          <p:nvPr/>
        </p:nvSpPr>
        <p:spPr>
          <a:xfrm>
            <a:off x="6400799" y="3381683"/>
            <a:ext cx="13984367" cy="1236557"/>
          </a:xfrm>
          <a:prstGeom prst="rect">
            <a:avLst/>
          </a:prstGeom>
          <a:noFill/>
        </p:spPr>
        <p:txBody>
          <a:bodyPr wrap="square">
            <a:spAutoFit/>
          </a:bodyPr>
          <a:lstStyle/>
          <a:p>
            <a:pPr>
              <a:lnSpc>
                <a:spcPct val="150000"/>
              </a:lnSpc>
              <a:spcAft>
                <a:spcPts val="800"/>
              </a:spcAft>
            </a:pPr>
            <a:r>
              <a:rPr lang="en-IN" sz="2400" kern="100" dirty="0">
                <a:effectLst/>
                <a:latin typeface="Times New Roman" panose="02020603050405020304" pitchFamily="18" charset="0"/>
                <a:ea typeface="SimSun" panose="02010600030101010101" pitchFamily="2" charset="-122"/>
                <a:cs typeface="Times New Roman" panose="02020603050405020304" pitchFamily="18" charset="0"/>
              </a:rPr>
              <a:t>     Errors should be uncorrelated  </a:t>
            </a:r>
          </a:p>
          <a:p>
            <a:pPr>
              <a:lnSpc>
                <a:spcPct val="150000"/>
              </a:lnSpc>
              <a:spcAft>
                <a:spcPts val="800"/>
              </a:spcAft>
            </a:pPr>
            <a:r>
              <a:rPr lang="en-IN" sz="2400" kern="100" dirty="0">
                <a:latin typeface="Times New Roman" panose="02020603050405020304" pitchFamily="18" charset="0"/>
                <a:ea typeface="SimSun" panose="02010600030101010101" pitchFamily="2" charset="-122"/>
                <a:cs typeface="Times New Roman" panose="02020603050405020304" pitchFamily="18" charset="0"/>
              </a:rPr>
              <a:t>       </a:t>
            </a:r>
            <a:r>
              <a:rPr lang="en-IN" sz="2400" kern="100" dirty="0">
                <a:effectLst/>
                <a:latin typeface="Times New Roman" panose="02020603050405020304" pitchFamily="18" charset="0"/>
                <a:ea typeface="SimSun" panose="02010600030101010101" pitchFamily="2" charset="-122"/>
                <a:cs typeface="Times New Roman" panose="02020603050405020304" pitchFamily="18" charset="0"/>
              </a:rPr>
              <a:t>and normally distributed</a:t>
            </a:r>
            <a:r>
              <a:rPr lang="en-IN" sz="1800" kern="100" dirty="0">
                <a:effectLst/>
                <a:latin typeface="Times New Roman" panose="02020603050405020304" pitchFamily="18" charset="0"/>
                <a:ea typeface="SimSun" panose="02010600030101010101" pitchFamily="2" charset="-122"/>
                <a:cs typeface="Times New Roman" panose="02020603050405020304" pitchFamily="18" charset="0"/>
              </a:rPr>
              <a:t>.          </a:t>
            </a:r>
            <a:endParaRPr lang="en-IN" sz="1800" kern="100" dirty="0">
              <a:effectLst/>
              <a:latin typeface="Aptos" panose="020B0004020202020204" pitchFamily="34" charset="0"/>
              <a:ea typeface="SimSun" panose="02010600030101010101" pitchFamily="2" charset="-122"/>
              <a:cs typeface="Times New Roman" panose="02020603050405020304" pitchFamily="18" charset="0"/>
            </a:endParaRPr>
          </a:p>
        </p:txBody>
      </p:sp>
      <p:sp>
        <p:nvSpPr>
          <p:cNvPr id="5" name="TextBox 4">
            <a:extLst>
              <a:ext uri="{FF2B5EF4-FFF2-40B4-BE49-F238E27FC236}">
                <a16:creationId xmlns:a16="http://schemas.microsoft.com/office/drawing/2014/main" id="{7FE8C4B9-C60F-723B-89B4-63F5652C3CB3}"/>
              </a:ext>
            </a:extLst>
          </p:cNvPr>
          <p:cNvSpPr txBox="1"/>
          <p:nvPr/>
        </p:nvSpPr>
        <p:spPr>
          <a:xfrm>
            <a:off x="6591466" y="2778259"/>
            <a:ext cx="4847445" cy="561856"/>
          </a:xfrm>
          <a:prstGeom prst="roundRect">
            <a:avLst/>
          </a:prstGeom>
          <a:solidFill>
            <a:srgbClr val="4FACFF"/>
          </a:solidFill>
        </p:spPr>
        <p:txBody>
          <a:bodyPr wrap="square" rtlCol="0">
            <a:spAutoFit/>
          </a:bodyPr>
          <a:lstStyle/>
          <a:p>
            <a:pPr algn="ctr"/>
            <a:r>
              <a:rPr lang="en-US" sz="2700" b="1" dirty="0"/>
              <a:t>Independence of errors </a:t>
            </a:r>
            <a:endParaRPr lang="en-IN" sz="2700" dirty="0"/>
          </a:p>
        </p:txBody>
      </p:sp>
      <p:sp>
        <p:nvSpPr>
          <p:cNvPr id="7" name="TextBox 6">
            <a:extLst>
              <a:ext uri="{FF2B5EF4-FFF2-40B4-BE49-F238E27FC236}">
                <a16:creationId xmlns:a16="http://schemas.microsoft.com/office/drawing/2014/main" id="{00A27C96-CFA3-7C99-974D-777EB5CD4267}"/>
              </a:ext>
            </a:extLst>
          </p:cNvPr>
          <p:cNvSpPr txBox="1"/>
          <p:nvPr/>
        </p:nvSpPr>
        <p:spPr>
          <a:xfrm>
            <a:off x="12573000" y="3657459"/>
            <a:ext cx="11955966" cy="1046440"/>
          </a:xfrm>
          <a:prstGeom prst="rect">
            <a:avLst/>
          </a:prstGeom>
          <a:noFill/>
        </p:spPr>
        <p:txBody>
          <a:bodyPr wrap="square">
            <a:spAutoFit/>
          </a:bodyPr>
          <a:lstStyle/>
          <a:p>
            <a:pPr algn="just"/>
            <a:r>
              <a:rPr lang="en-IN" sz="1800" kern="100" dirty="0">
                <a:effectLst/>
                <a:latin typeface="Times New Roman" panose="02020603050405020304" pitchFamily="18" charset="0"/>
                <a:ea typeface="SimSun" panose="02010600030101010101" pitchFamily="2" charset="-122"/>
                <a:cs typeface="Times New Roman" panose="02020603050405020304" pitchFamily="18" charset="0"/>
              </a:rPr>
              <a:t> </a:t>
            </a:r>
            <a:r>
              <a:rPr lang="en-IN" sz="2400" kern="100" dirty="0">
                <a:effectLst/>
                <a:latin typeface="Times New Roman" panose="02020603050405020304" pitchFamily="18" charset="0"/>
                <a:ea typeface="SimSun" panose="02010600030101010101" pitchFamily="2" charset="-122"/>
                <a:cs typeface="Times New Roman" panose="02020603050405020304" pitchFamily="18" charset="0"/>
              </a:rPr>
              <a:t>Variance of the residuals is constant across </a:t>
            </a:r>
          </a:p>
          <a:p>
            <a:pPr algn="just"/>
            <a:r>
              <a:rPr lang="en-IN" sz="2400" kern="100" dirty="0">
                <a:effectLst/>
                <a:latin typeface="Times New Roman" panose="02020603050405020304" pitchFamily="18" charset="0"/>
                <a:ea typeface="SimSun" panose="02010600030101010101" pitchFamily="2" charset="-122"/>
                <a:cs typeface="Times New Roman" panose="02020603050405020304" pitchFamily="18" charset="0"/>
              </a:rPr>
              <a:t>  all levels of the independent variables.</a:t>
            </a:r>
            <a:endParaRPr lang="en-IN" sz="2400" kern="100" dirty="0">
              <a:effectLst/>
              <a:latin typeface="Aptos" panose="020B0004020202020204" pitchFamily="34" charset="0"/>
              <a:ea typeface="SimSun" panose="02010600030101010101" pitchFamily="2" charset="-122"/>
              <a:cs typeface="Times New Roman" panose="02020603050405020304" pitchFamily="18" charset="0"/>
            </a:endParaRPr>
          </a:p>
          <a:p>
            <a:pPr algn="just"/>
            <a:endParaRPr lang="en-IN" sz="1400" kern="100" dirty="0">
              <a:effectLst/>
              <a:latin typeface="Aptos" panose="020B0004020202020204" pitchFamily="34" charset="0"/>
              <a:ea typeface="SimSun" panose="02010600030101010101" pitchFamily="2" charset="-122"/>
              <a:cs typeface="Times New Roman" panose="02020603050405020304" pitchFamily="18" charset="0"/>
            </a:endParaRPr>
          </a:p>
        </p:txBody>
      </p:sp>
      <p:pic>
        <p:nvPicPr>
          <p:cNvPr id="12" name="Picture 11">
            <a:extLst>
              <a:ext uri="{FF2B5EF4-FFF2-40B4-BE49-F238E27FC236}">
                <a16:creationId xmlns:a16="http://schemas.microsoft.com/office/drawing/2014/main" id="{909C91A5-32E3-F585-9A9E-F1EC564394C6}"/>
              </a:ext>
            </a:extLst>
          </p:cNvPr>
          <p:cNvPicPr>
            <a:picLocks noChangeAspect="1"/>
          </p:cNvPicPr>
          <p:nvPr/>
        </p:nvPicPr>
        <p:blipFill>
          <a:blip r:embed="rId2"/>
          <a:stretch>
            <a:fillRect/>
          </a:stretch>
        </p:blipFill>
        <p:spPr>
          <a:xfrm>
            <a:off x="204438" y="5077783"/>
            <a:ext cx="5334001" cy="4553632"/>
          </a:xfrm>
          <a:prstGeom prst="rect">
            <a:avLst/>
          </a:prstGeom>
        </p:spPr>
      </p:pic>
      <p:pic>
        <p:nvPicPr>
          <p:cNvPr id="14" name="Picture 13">
            <a:extLst>
              <a:ext uri="{FF2B5EF4-FFF2-40B4-BE49-F238E27FC236}">
                <a16:creationId xmlns:a16="http://schemas.microsoft.com/office/drawing/2014/main" id="{116511E5-FD7D-9C81-65B5-7F60D5706F44}"/>
              </a:ext>
            </a:extLst>
          </p:cNvPr>
          <p:cNvPicPr>
            <a:picLocks noChangeAspect="1"/>
          </p:cNvPicPr>
          <p:nvPr/>
        </p:nvPicPr>
        <p:blipFill>
          <a:blip r:embed="rId3"/>
          <a:stretch>
            <a:fillRect/>
          </a:stretch>
        </p:blipFill>
        <p:spPr>
          <a:xfrm>
            <a:off x="6172200" y="5034122"/>
            <a:ext cx="5426927" cy="4597294"/>
          </a:xfrm>
          <a:prstGeom prst="rect">
            <a:avLst/>
          </a:prstGeom>
        </p:spPr>
      </p:pic>
      <p:pic>
        <p:nvPicPr>
          <p:cNvPr id="18" name="Picture 17">
            <a:extLst>
              <a:ext uri="{FF2B5EF4-FFF2-40B4-BE49-F238E27FC236}">
                <a16:creationId xmlns:a16="http://schemas.microsoft.com/office/drawing/2014/main" id="{B44F3998-8F16-D447-1540-C20F82DBE47A}"/>
              </a:ext>
            </a:extLst>
          </p:cNvPr>
          <p:cNvPicPr>
            <a:picLocks noChangeAspect="1"/>
          </p:cNvPicPr>
          <p:nvPr/>
        </p:nvPicPr>
        <p:blipFill>
          <a:blip r:embed="rId4"/>
          <a:stretch>
            <a:fillRect/>
          </a:stretch>
        </p:blipFill>
        <p:spPr>
          <a:xfrm>
            <a:off x="12573000" y="5034121"/>
            <a:ext cx="5342744" cy="4597294"/>
          </a:xfrm>
          <a:prstGeom prst="rect">
            <a:avLst/>
          </a:prstGeom>
        </p:spPr>
      </p:pic>
    </p:spTree>
    <p:extLst>
      <p:ext uri="{BB962C8B-B14F-4D97-AF65-F5344CB8AC3E}">
        <p14:creationId xmlns:p14="http://schemas.microsoft.com/office/powerpoint/2010/main" val="2074414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a:extLst>
              <a:ext uri="{FF2B5EF4-FFF2-40B4-BE49-F238E27FC236}">
                <a16:creationId xmlns:a16="http://schemas.microsoft.com/office/drawing/2014/main" id="{62108C91-72CB-60F8-B064-76131A998043}"/>
              </a:ext>
            </a:extLst>
          </p:cNvPr>
          <p:cNvGrpSpPr/>
          <p:nvPr/>
        </p:nvGrpSpPr>
        <p:grpSpPr>
          <a:xfrm rot="-10800000">
            <a:off x="1982416" y="-2693520"/>
            <a:ext cx="14323168" cy="3925509"/>
            <a:chOff x="0" y="0"/>
            <a:chExt cx="736505" cy="187305"/>
          </a:xfrm>
        </p:grpSpPr>
        <p:sp>
          <p:nvSpPr>
            <p:cNvPr id="3" name="Freeform 7">
              <a:extLst>
                <a:ext uri="{FF2B5EF4-FFF2-40B4-BE49-F238E27FC236}">
                  <a16:creationId xmlns:a16="http://schemas.microsoft.com/office/drawing/2014/main" id="{FD32BF38-2558-CFBC-4BD3-4A210F29F73D}"/>
                </a:ext>
              </a:extLst>
            </p:cNvPr>
            <p:cNvSpPr/>
            <p:nvPr/>
          </p:nvSpPr>
          <p:spPr>
            <a:xfrm>
              <a:off x="0" y="0"/>
              <a:ext cx="736505" cy="187305"/>
            </a:xfrm>
            <a:custGeom>
              <a:avLst/>
              <a:gdLst/>
              <a:ahLst/>
              <a:cxnLst/>
              <a:rect l="l" t="t" r="r" b="b"/>
              <a:pathLst>
                <a:path w="736505" h="187305">
                  <a:moveTo>
                    <a:pt x="203200" y="0"/>
                  </a:moveTo>
                  <a:lnTo>
                    <a:pt x="533305" y="0"/>
                  </a:lnTo>
                  <a:lnTo>
                    <a:pt x="736505" y="187305"/>
                  </a:lnTo>
                  <a:lnTo>
                    <a:pt x="0" y="187305"/>
                  </a:lnTo>
                  <a:lnTo>
                    <a:pt x="203200" y="0"/>
                  </a:lnTo>
                  <a:close/>
                </a:path>
              </a:pathLst>
            </a:custGeom>
            <a:solidFill>
              <a:srgbClr val="0071C9"/>
            </a:solidFill>
          </p:spPr>
        </p:sp>
        <p:sp>
          <p:nvSpPr>
            <p:cNvPr id="4" name="TextBox 8">
              <a:extLst>
                <a:ext uri="{FF2B5EF4-FFF2-40B4-BE49-F238E27FC236}">
                  <a16:creationId xmlns:a16="http://schemas.microsoft.com/office/drawing/2014/main" id="{C37E52F7-6477-8752-A4E7-6430387E7030}"/>
                </a:ext>
              </a:extLst>
            </p:cNvPr>
            <p:cNvSpPr txBox="1"/>
            <p:nvPr/>
          </p:nvSpPr>
          <p:spPr>
            <a:xfrm>
              <a:off x="127000" y="-38100"/>
              <a:ext cx="482505" cy="225405"/>
            </a:xfrm>
            <a:prstGeom prst="rect">
              <a:avLst/>
            </a:prstGeom>
          </p:spPr>
          <p:txBody>
            <a:bodyPr lIns="50801" tIns="50801" rIns="50801" bIns="50801" rtlCol="0" anchor="ctr"/>
            <a:lstStyle/>
            <a:p>
              <a:pPr algn="ctr">
                <a:lnSpc>
                  <a:spcPts val="2100"/>
                </a:lnSpc>
              </a:pPr>
              <a:endParaRPr/>
            </a:p>
          </p:txBody>
        </p:sp>
      </p:grpSp>
      <p:sp>
        <p:nvSpPr>
          <p:cNvPr id="5" name="TextBox 4">
            <a:extLst>
              <a:ext uri="{FF2B5EF4-FFF2-40B4-BE49-F238E27FC236}">
                <a16:creationId xmlns:a16="http://schemas.microsoft.com/office/drawing/2014/main" id="{109651B2-AED7-E47C-300C-692C9A4A3B3E}"/>
              </a:ext>
            </a:extLst>
          </p:cNvPr>
          <p:cNvSpPr txBox="1"/>
          <p:nvPr/>
        </p:nvSpPr>
        <p:spPr>
          <a:xfrm>
            <a:off x="5593326" y="267387"/>
            <a:ext cx="7101348" cy="613245"/>
          </a:xfrm>
          <a:prstGeom prst="rect">
            <a:avLst/>
          </a:prstGeom>
          <a:noFill/>
        </p:spPr>
        <p:txBody>
          <a:bodyPr wrap="square" rtlCol="0">
            <a:spAutoFit/>
          </a:bodyPr>
          <a:lstStyle/>
          <a:p>
            <a:pPr algn="ctr">
              <a:lnSpc>
                <a:spcPct val="115000"/>
              </a:lnSpc>
              <a:spcAft>
                <a:spcPts val="800"/>
              </a:spcAft>
            </a:pPr>
            <a:r>
              <a:rPr lang="en-IN" sz="32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Covariate Reduction &amp; Model fitting</a:t>
            </a:r>
          </a:p>
        </p:txBody>
      </p:sp>
      <p:graphicFrame>
        <p:nvGraphicFramePr>
          <p:cNvPr id="8" name="Table 7">
            <a:extLst>
              <a:ext uri="{FF2B5EF4-FFF2-40B4-BE49-F238E27FC236}">
                <a16:creationId xmlns:a16="http://schemas.microsoft.com/office/drawing/2014/main" id="{1F184C61-7CA9-E468-2F0C-F4AB656DE42D}"/>
              </a:ext>
            </a:extLst>
          </p:cNvPr>
          <p:cNvGraphicFramePr>
            <a:graphicFrameLocks noGrp="1"/>
          </p:cNvGraphicFramePr>
          <p:nvPr>
            <p:extLst>
              <p:ext uri="{D42A27DB-BD31-4B8C-83A1-F6EECF244321}">
                <p14:modId xmlns:p14="http://schemas.microsoft.com/office/powerpoint/2010/main" val="514135744"/>
              </p:ext>
            </p:extLst>
          </p:nvPr>
        </p:nvGraphicFramePr>
        <p:xfrm>
          <a:off x="533400" y="2728466"/>
          <a:ext cx="8029964" cy="1031162"/>
        </p:xfrm>
        <a:graphic>
          <a:graphicData uri="http://schemas.openxmlformats.org/drawingml/2006/table">
            <a:tbl>
              <a:tblPr firstRow="1" firstCol="1" bandRow="1">
                <a:tableStyleId>{5C22544A-7EE6-4342-B048-85BDC9FD1C3A}</a:tableStyleId>
              </a:tblPr>
              <a:tblGrid>
                <a:gridCol w="2676358">
                  <a:extLst>
                    <a:ext uri="{9D8B030D-6E8A-4147-A177-3AD203B41FA5}">
                      <a16:colId xmlns:a16="http://schemas.microsoft.com/office/drawing/2014/main" val="1839782536"/>
                    </a:ext>
                  </a:extLst>
                </a:gridCol>
                <a:gridCol w="2676358">
                  <a:extLst>
                    <a:ext uri="{9D8B030D-6E8A-4147-A177-3AD203B41FA5}">
                      <a16:colId xmlns:a16="http://schemas.microsoft.com/office/drawing/2014/main" val="1218255819"/>
                    </a:ext>
                  </a:extLst>
                </a:gridCol>
                <a:gridCol w="2677248">
                  <a:extLst>
                    <a:ext uri="{9D8B030D-6E8A-4147-A177-3AD203B41FA5}">
                      <a16:colId xmlns:a16="http://schemas.microsoft.com/office/drawing/2014/main" val="4032729301"/>
                    </a:ext>
                  </a:extLst>
                </a:gridCol>
              </a:tblGrid>
              <a:tr h="515581">
                <a:tc>
                  <a:txBody>
                    <a:bodyPr/>
                    <a:lstStyle/>
                    <a:p>
                      <a:pPr marL="457200">
                        <a:lnSpc>
                          <a:spcPct val="115000"/>
                        </a:lnSpc>
                      </a:pPr>
                      <a:r>
                        <a:rPr lang="en-IN" sz="1200" kern="100" dirty="0">
                          <a:effectLst/>
                        </a:rPr>
                        <a:t>Mean squared error</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pPr>
                      <a:r>
                        <a:rPr lang="en-IN" sz="1200" kern="100">
                          <a:effectLst/>
                        </a:rPr>
                        <a:t>Root Mean squared error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spcAft>
                          <a:spcPts val="800"/>
                        </a:spcAft>
                      </a:pPr>
                      <a:r>
                        <a:rPr lang="en-IN" sz="1200" kern="100">
                          <a:effectLst/>
                        </a:rPr>
                        <a:t>R2_score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8571899"/>
                  </a:ext>
                </a:extLst>
              </a:tr>
              <a:tr h="515581">
                <a:tc>
                  <a:txBody>
                    <a:bodyPr/>
                    <a:lstStyle/>
                    <a:p>
                      <a:pPr marL="457200">
                        <a:lnSpc>
                          <a:spcPct val="115000"/>
                        </a:lnSpc>
                      </a:pPr>
                      <a:r>
                        <a:rPr lang="en-IN" sz="1200" kern="100">
                          <a:effectLst/>
                        </a:rPr>
                        <a:t>0.1144</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pPr>
                      <a:r>
                        <a:rPr lang="en-IN" sz="1200" kern="100" dirty="0">
                          <a:effectLst/>
                        </a:rPr>
                        <a:t>0.33827</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spcAft>
                          <a:spcPts val="800"/>
                        </a:spcAft>
                      </a:pPr>
                      <a:r>
                        <a:rPr lang="en-IN" sz="1200" kern="100" dirty="0">
                          <a:effectLst/>
                        </a:rPr>
                        <a:t>0.9113</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43389705"/>
                  </a:ext>
                </a:extLst>
              </a:tr>
            </a:tbl>
          </a:graphicData>
        </a:graphic>
      </p:graphicFrame>
      <p:sp>
        <p:nvSpPr>
          <p:cNvPr id="12" name="TextBox 14">
            <a:extLst>
              <a:ext uri="{FF2B5EF4-FFF2-40B4-BE49-F238E27FC236}">
                <a16:creationId xmlns:a16="http://schemas.microsoft.com/office/drawing/2014/main" id="{E1A88C5E-8D46-F771-CCC0-001F89514FC9}"/>
              </a:ext>
            </a:extLst>
          </p:cNvPr>
          <p:cNvSpPr txBox="1"/>
          <p:nvPr/>
        </p:nvSpPr>
        <p:spPr>
          <a:xfrm>
            <a:off x="826580" y="1942752"/>
            <a:ext cx="4869911" cy="492443"/>
          </a:xfrm>
          <a:prstGeom prst="rect">
            <a:avLst/>
          </a:prstGeom>
        </p:spPr>
        <p:txBody>
          <a:bodyPr lIns="0" tIns="0" rIns="0" bIns="0" rtlCol="0" anchor="t">
            <a:spAutoFit/>
          </a:bodyPr>
          <a:lstStyle>
            <a:defPPr>
              <a:defRPr lang="en-US"/>
            </a:defPPr>
            <a:lvl1pPr>
              <a:defRPr sz="3200" b="1">
                <a:solidFill>
                  <a:srgbClr val="3E67C8"/>
                </a:solidFill>
              </a:defRPr>
            </a:lvl1pPr>
          </a:lstStyle>
          <a:p>
            <a:pPr marL="514350" indent="-514350">
              <a:buFont typeface="+mj-lt"/>
              <a:buAutoNum type="arabicPeriod"/>
            </a:pPr>
            <a:r>
              <a:rPr lang="en-IN" dirty="0"/>
              <a:t>Ridge Regression </a:t>
            </a:r>
          </a:p>
        </p:txBody>
      </p:sp>
      <p:sp>
        <p:nvSpPr>
          <p:cNvPr id="15" name="TextBox 14">
            <a:extLst>
              <a:ext uri="{FF2B5EF4-FFF2-40B4-BE49-F238E27FC236}">
                <a16:creationId xmlns:a16="http://schemas.microsoft.com/office/drawing/2014/main" id="{FF54E6C2-FCEA-1873-9D7B-2AD5A907C631}"/>
              </a:ext>
            </a:extLst>
          </p:cNvPr>
          <p:cNvSpPr txBox="1"/>
          <p:nvPr/>
        </p:nvSpPr>
        <p:spPr>
          <a:xfrm>
            <a:off x="220610" y="2364859"/>
            <a:ext cx="2286000" cy="390684"/>
          </a:xfrm>
          <a:prstGeom prst="rect">
            <a:avLst/>
          </a:prstGeom>
          <a:noFill/>
        </p:spPr>
        <p:txBody>
          <a:bodyPr wrap="square">
            <a:spAutoFit/>
          </a:bodyPr>
          <a:lstStyle/>
          <a:p>
            <a:pPr marL="228600">
              <a:lnSpc>
                <a:spcPct val="115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For Testing data set: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FC75732C-5563-9224-178F-05B161ED8C9D}"/>
              </a:ext>
            </a:extLst>
          </p:cNvPr>
          <p:cNvSpPr txBox="1"/>
          <p:nvPr/>
        </p:nvSpPr>
        <p:spPr>
          <a:xfrm>
            <a:off x="220609" y="3870337"/>
            <a:ext cx="2741203" cy="390684"/>
          </a:xfrm>
          <a:prstGeom prst="rect">
            <a:avLst/>
          </a:prstGeom>
          <a:noFill/>
        </p:spPr>
        <p:txBody>
          <a:bodyPr wrap="square">
            <a:spAutoFit/>
          </a:bodyPr>
          <a:lstStyle/>
          <a:p>
            <a:pPr marL="228600">
              <a:lnSpc>
                <a:spcPct val="115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For Training data set: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7" name="Table 16">
            <a:extLst>
              <a:ext uri="{FF2B5EF4-FFF2-40B4-BE49-F238E27FC236}">
                <a16:creationId xmlns:a16="http://schemas.microsoft.com/office/drawing/2014/main" id="{24BC0982-214B-6EA4-8F84-508AB81C7858}"/>
              </a:ext>
            </a:extLst>
          </p:cNvPr>
          <p:cNvGraphicFramePr>
            <a:graphicFrameLocks noGrp="1"/>
          </p:cNvGraphicFramePr>
          <p:nvPr>
            <p:extLst>
              <p:ext uri="{D42A27DB-BD31-4B8C-83A1-F6EECF244321}">
                <p14:modId xmlns:p14="http://schemas.microsoft.com/office/powerpoint/2010/main" val="1530574740"/>
              </p:ext>
            </p:extLst>
          </p:nvPr>
        </p:nvGraphicFramePr>
        <p:xfrm>
          <a:off x="533400" y="4261021"/>
          <a:ext cx="8029964" cy="1004086"/>
        </p:xfrm>
        <a:graphic>
          <a:graphicData uri="http://schemas.openxmlformats.org/drawingml/2006/table">
            <a:tbl>
              <a:tblPr firstRow="1" firstCol="1" bandRow="1">
                <a:tableStyleId>{5C22544A-7EE6-4342-B048-85BDC9FD1C3A}</a:tableStyleId>
              </a:tblPr>
              <a:tblGrid>
                <a:gridCol w="2676358">
                  <a:extLst>
                    <a:ext uri="{9D8B030D-6E8A-4147-A177-3AD203B41FA5}">
                      <a16:colId xmlns:a16="http://schemas.microsoft.com/office/drawing/2014/main" val="600016651"/>
                    </a:ext>
                  </a:extLst>
                </a:gridCol>
                <a:gridCol w="2676358">
                  <a:extLst>
                    <a:ext uri="{9D8B030D-6E8A-4147-A177-3AD203B41FA5}">
                      <a16:colId xmlns:a16="http://schemas.microsoft.com/office/drawing/2014/main" val="3155216909"/>
                    </a:ext>
                  </a:extLst>
                </a:gridCol>
                <a:gridCol w="2677248">
                  <a:extLst>
                    <a:ext uri="{9D8B030D-6E8A-4147-A177-3AD203B41FA5}">
                      <a16:colId xmlns:a16="http://schemas.microsoft.com/office/drawing/2014/main" val="1623808263"/>
                    </a:ext>
                  </a:extLst>
                </a:gridCol>
              </a:tblGrid>
              <a:tr h="502043">
                <a:tc>
                  <a:txBody>
                    <a:bodyPr/>
                    <a:lstStyle/>
                    <a:p>
                      <a:pPr marL="457200">
                        <a:lnSpc>
                          <a:spcPct val="115000"/>
                        </a:lnSpc>
                      </a:pPr>
                      <a:r>
                        <a:rPr lang="en-IN" sz="1200" kern="100">
                          <a:effectLst/>
                        </a:rPr>
                        <a:t>Mean squared error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pPr>
                      <a:r>
                        <a:rPr lang="en-IN" sz="1200" kern="100" dirty="0">
                          <a:effectLst/>
                        </a:rPr>
                        <a:t>Root Mean squared error</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spcAft>
                          <a:spcPts val="800"/>
                        </a:spcAft>
                      </a:pPr>
                      <a:r>
                        <a:rPr lang="en-IN" sz="1200" kern="100">
                          <a:effectLst/>
                        </a:rPr>
                        <a:t>R2_score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50012646"/>
                  </a:ext>
                </a:extLst>
              </a:tr>
              <a:tr h="502043">
                <a:tc>
                  <a:txBody>
                    <a:bodyPr/>
                    <a:lstStyle/>
                    <a:p>
                      <a:pPr marL="457200">
                        <a:lnSpc>
                          <a:spcPct val="115000"/>
                        </a:lnSpc>
                      </a:pPr>
                      <a:r>
                        <a:rPr lang="en-IN" sz="1200" kern="100">
                          <a:effectLst/>
                        </a:rPr>
                        <a:t>4.6684 e-06</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pPr>
                      <a:r>
                        <a:rPr lang="en-IN" sz="1200" kern="100">
                          <a:effectLst/>
                        </a:rPr>
                        <a:t>0.00216</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spcAft>
                          <a:spcPts val="800"/>
                        </a:spcAft>
                      </a:pPr>
                      <a:r>
                        <a:rPr lang="en-IN" sz="1200" kern="100" dirty="0">
                          <a:effectLst/>
                        </a:rPr>
                        <a:t>0.9999</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59731244"/>
                  </a:ext>
                </a:extLst>
              </a:tr>
            </a:tbl>
          </a:graphicData>
        </a:graphic>
      </p:graphicFrame>
      <p:cxnSp>
        <p:nvCxnSpPr>
          <p:cNvPr id="25" name="Straight Connector 24">
            <a:extLst>
              <a:ext uri="{FF2B5EF4-FFF2-40B4-BE49-F238E27FC236}">
                <a16:creationId xmlns:a16="http://schemas.microsoft.com/office/drawing/2014/main" id="{7E3B9DB7-6DF9-721E-68D1-F60D6C12574D}"/>
              </a:ext>
            </a:extLst>
          </p:cNvPr>
          <p:cNvCxnSpPr>
            <a:cxnSpLocks/>
          </p:cNvCxnSpPr>
          <p:nvPr/>
        </p:nvCxnSpPr>
        <p:spPr>
          <a:xfrm>
            <a:off x="409964" y="5500754"/>
            <a:ext cx="17526000" cy="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D08B3156-7997-6AFF-47C2-0C272BD412BF}"/>
              </a:ext>
            </a:extLst>
          </p:cNvPr>
          <p:cNvCxnSpPr>
            <a:cxnSpLocks/>
          </p:cNvCxnSpPr>
          <p:nvPr/>
        </p:nvCxnSpPr>
        <p:spPr>
          <a:xfrm>
            <a:off x="9172964" y="1595876"/>
            <a:ext cx="0" cy="7791078"/>
          </a:xfrm>
          <a:prstGeom prst="line">
            <a:avLst/>
          </a:prstGeom>
        </p:spPr>
        <p:style>
          <a:lnRef idx="1">
            <a:schemeClr val="dk1"/>
          </a:lnRef>
          <a:fillRef idx="0">
            <a:schemeClr val="dk1"/>
          </a:fillRef>
          <a:effectRef idx="0">
            <a:schemeClr val="dk1"/>
          </a:effectRef>
          <a:fontRef idx="minor">
            <a:schemeClr val="tx1"/>
          </a:fontRef>
        </p:style>
      </p:cxnSp>
      <p:sp>
        <p:nvSpPr>
          <p:cNvPr id="30" name="TextBox 14">
            <a:extLst>
              <a:ext uri="{FF2B5EF4-FFF2-40B4-BE49-F238E27FC236}">
                <a16:creationId xmlns:a16="http://schemas.microsoft.com/office/drawing/2014/main" id="{E0A8B785-8A78-AE0A-20A1-C97EBFE27EF7}"/>
              </a:ext>
            </a:extLst>
          </p:cNvPr>
          <p:cNvSpPr txBox="1"/>
          <p:nvPr/>
        </p:nvSpPr>
        <p:spPr>
          <a:xfrm>
            <a:off x="9927889" y="1942752"/>
            <a:ext cx="4869911" cy="492443"/>
          </a:xfrm>
          <a:prstGeom prst="rect">
            <a:avLst/>
          </a:prstGeom>
        </p:spPr>
        <p:txBody>
          <a:bodyPr lIns="0" tIns="0" rIns="0" bIns="0" rtlCol="0" anchor="t">
            <a:spAutoFit/>
          </a:bodyPr>
          <a:lstStyle>
            <a:defPPr>
              <a:defRPr lang="en-US"/>
            </a:defPPr>
            <a:lvl1pPr>
              <a:defRPr sz="3200" b="1">
                <a:solidFill>
                  <a:srgbClr val="3E67C8"/>
                </a:solidFill>
              </a:defRPr>
            </a:lvl1pPr>
          </a:lstStyle>
          <a:p>
            <a:r>
              <a:rPr lang="en-US" dirty="0"/>
              <a:t>3.   E</a:t>
            </a:r>
            <a:r>
              <a:rPr lang="en-IN" dirty="0" err="1"/>
              <a:t>lastic</a:t>
            </a:r>
            <a:r>
              <a:rPr lang="en-IN" dirty="0"/>
              <a:t> Net Regression</a:t>
            </a:r>
          </a:p>
        </p:txBody>
      </p:sp>
      <p:sp>
        <p:nvSpPr>
          <p:cNvPr id="31" name="TextBox 30">
            <a:extLst>
              <a:ext uri="{FF2B5EF4-FFF2-40B4-BE49-F238E27FC236}">
                <a16:creationId xmlns:a16="http://schemas.microsoft.com/office/drawing/2014/main" id="{6F74E368-F813-D26A-D1AD-8C9C2DD5CE9C}"/>
              </a:ext>
            </a:extLst>
          </p:cNvPr>
          <p:cNvSpPr txBox="1"/>
          <p:nvPr/>
        </p:nvSpPr>
        <p:spPr>
          <a:xfrm>
            <a:off x="9321919" y="2364859"/>
            <a:ext cx="2286000" cy="390684"/>
          </a:xfrm>
          <a:prstGeom prst="rect">
            <a:avLst/>
          </a:prstGeom>
          <a:noFill/>
        </p:spPr>
        <p:txBody>
          <a:bodyPr wrap="square">
            <a:spAutoFit/>
          </a:bodyPr>
          <a:lstStyle/>
          <a:p>
            <a:pPr marL="228600">
              <a:lnSpc>
                <a:spcPct val="115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For Testing data set: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CAF71AC9-D272-3F15-0B87-DA042BC99829}"/>
              </a:ext>
            </a:extLst>
          </p:cNvPr>
          <p:cNvSpPr txBox="1"/>
          <p:nvPr/>
        </p:nvSpPr>
        <p:spPr>
          <a:xfrm>
            <a:off x="9321918" y="3870337"/>
            <a:ext cx="2741203" cy="390684"/>
          </a:xfrm>
          <a:prstGeom prst="rect">
            <a:avLst/>
          </a:prstGeom>
          <a:noFill/>
        </p:spPr>
        <p:txBody>
          <a:bodyPr wrap="square">
            <a:spAutoFit/>
          </a:bodyPr>
          <a:lstStyle/>
          <a:p>
            <a:pPr marL="228600">
              <a:lnSpc>
                <a:spcPct val="115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For Training data set: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Box 14">
            <a:extLst>
              <a:ext uri="{FF2B5EF4-FFF2-40B4-BE49-F238E27FC236}">
                <a16:creationId xmlns:a16="http://schemas.microsoft.com/office/drawing/2014/main" id="{55D7D28A-5596-DB55-6E5E-AB2BD68F8FD2}"/>
              </a:ext>
            </a:extLst>
          </p:cNvPr>
          <p:cNvSpPr txBox="1"/>
          <p:nvPr/>
        </p:nvSpPr>
        <p:spPr>
          <a:xfrm>
            <a:off x="826580" y="5692049"/>
            <a:ext cx="4869911" cy="492443"/>
          </a:xfrm>
          <a:prstGeom prst="rect">
            <a:avLst/>
          </a:prstGeom>
        </p:spPr>
        <p:txBody>
          <a:bodyPr lIns="0" tIns="0" rIns="0" bIns="0" rtlCol="0" anchor="t">
            <a:spAutoFit/>
          </a:bodyPr>
          <a:lstStyle>
            <a:defPPr>
              <a:defRPr lang="en-US"/>
            </a:defPPr>
            <a:lvl1pPr>
              <a:defRPr sz="3200" b="1">
                <a:solidFill>
                  <a:srgbClr val="3E67C8"/>
                </a:solidFill>
              </a:defRPr>
            </a:lvl1pPr>
          </a:lstStyle>
          <a:p>
            <a:r>
              <a:rPr lang="en-US" dirty="0"/>
              <a:t>2.   Lasso Regression</a:t>
            </a:r>
            <a:endParaRPr lang="en-IN" dirty="0"/>
          </a:p>
        </p:txBody>
      </p:sp>
      <p:sp>
        <p:nvSpPr>
          <p:cNvPr id="34" name="TextBox 33">
            <a:extLst>
              <a:ext uri="{FF2B5EF4-FFF2-40B4-BE49-F238E27FC236}">
                <a16:creationId xmlns:a16="http://schemas.microsoft.com/office/drawing/2014/main" id="{086CA0D5-C005-5DB1-8F39-4C29D87E49E2}"/>
              </a:ext>
            </a:extLst>
          </p:cNvPr>
          <p:cNvSpPr txBox="1"/>
          <p:nvPr/>
        </p:nvSpPr>
        <p:spPr>
          <a:xfrm>
            <a:off x="220610" y="6114156"/>
            <a:ext cx="2286000" cy="390684"/>
          </a:xfrm>
          <a:prstGeom prst="rect">
            <a:avLst/>
          </a:prstGeom>
          <a:noFill/>
        </p:spPr>
        <p:txBody>
          <a:bodyPr wrap="square">
            <a:spAutoFit/>
          </a:bodyPr>
          <a:lstStyle/>
          <a:p>
            <a:pPr marL="228600">
              <a:lnSpc>
                <a:spcPct val="115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For Testing data set: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Box 34">
            <a:extLst>
              <a:ext uri="{FF2B5EF4-FFF2-40B4-BE49-F238E27FC236}">
                <a16:creationId xmlns:a16="http://schemas.microsoft.com/office/drawing/2014/main" id="{03565383-D6FD-ACAA-EB19-D108F0A3A2F8}"/>
              </a:ext>
            </a:extLst>
          </p:cNvPr>
          <p:cNvSpPr txBox="1"/>
          <p:nvPr/>
        </p:nvSpPr>
        <p:spPr>
          <a:xfrm>
            <a:off x="220609" y="7619634"/>
            <a:ext cx="2741203" cy="390684"/>
          </a:xfrm>
          <a:prstGeom prst="rect">
            <a:avLst/>
          </a:prstGeom>
          <a:noFill/>
        </p:spPr>
        <p:txBody>
          <a:bodyPr wrap="square">
            <a:spAutoFit/>
          </a:bodyPr>
          <a:lstStyle/>
          <a:p>
            <a:pPr marL="228600">
              <a:lnSpc>
                <a:spcPct val="115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For Training data set: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Box 14">
            <a:extLst>
              <a:ext uri="{FF2B5EF4-FFF2-40B4-BE49-F238E27FC236}">
                <a16:creationId xmlns:a16="http://schemas.microsoft.com/office/drawing/2014/main" id="{1B749BDE-DADC-B2F1-3BB8-2329351FF9BC}"/>
              </a:ext>
            </a:extLst>
          </p:cNvPr>
          <p:cNvSpPr txBox="1"/>
          <p:nvPr/>
        </p:nvSpPr>
        <p:spPr>
          <a:xfrm>
            <a:off x="9927889" y="5692049"/>
            <a:ext cx="5112472" cy="492443"/>
          </a:xfrm>
          <a:prstGeom prst="rect">
            <a:avLst/>
          </a:prstGeom>
        </p:spPr>
        <p:txBody>
          <a:bodyPr wrap="square" lIns="0" tIns="0" rIns="0" bIns="0" rtlCol="0" anchor="t">
            <a:spAutoFit/>
          </a:bodyPr>
          <a:lstStyle>
            <a:defPPr>
              <a:defRPr lang="en-US"/>
            </a:defPPr>
            <a:lvl1pPr>
              <a:defRPr sz="3200" b="1">
                <a:solidFill>
                  <a:srgbClr val="3E67C8"/>
                </a:solidFill>
              </a:defRPr>
            </a:lvl1pPr>
          </a:lstStyle>
          <a:p>
            <a:r>
              <a:rPr lang="en-IN" dirty="0"/>
              <a:t>4.   Bayesian Ridge Regression </a:t>
            </a:r>
          </a:p>
        </p:txBody>
      </p:sp>
      <p:sp>
        <p:nvSpPr>
          <p:cNvPr id="37" name="TextBox 36">
            <a:extLst>
              <a:ext uri="{FF2B5EF4-FFF2-40B4-BE49-F238E27FC236}">
                <a16:creationId xmlns:a16="http://schemas.microsoft.com/office/drawing/2014/main" id="{9AEC1F5A-DD4F-3DD6-FD00-48C0DA98B499}"/>
              </a:ext>
            </a:extLst>
          </p:cNvPr>
          <p:cNvSpPr txBox="1"/>
          <p:nvPr/>
        </p:nvSpPr>
        <p:spPr>
          <a:xfrm>
            <a:off x="9321919" y="6114156"/>
            <a:ext cx="2286000" cy="390684"/>
          </a:xfrm>
          <a:prstGeom prst="rect">
            <a:avLst/>
          </a:prstGeom>
          <a:noFill/>
        </p:spPr>
        <p:txBody>
          <a:bodyPr wrap="square">
            <a:spAutoFit/>
          </a:bodyPr>
          <a:lstStyle/>
          <a:p>
            <a:pPr marL="228600">
              <a:lnSpc>
                <a:spcPct val="115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For Testing data set: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Box 37">
            <a:extLst>
              <a:ext uri="{FF2B5EF4-FFF2-40B4-BE49-F238E27FC236}">
                <a16:creationId xmlns:a16="http://schemas.microsoft.com/office/drawing/2014/main" id="{6DE24CE2-D0DA-FC64-E5A4-510F588DDFD4}"/>
              </a:ext>
            </a:extLst>
          </p:cNvPr>
          <p:cNvSpPr txBox="1"/>
          <p:nvPr/>
        </p:nvSpPr>
        <p:spPr>
          <a:xfrm>
            <a:off x="9321918" y="7619634"/>
            <a:ext cx="2741203" cy="390684"/>
          </a:xfrm>
          <a:prstGeom prst="rect">
            <a:avLst/>
          </a:prstGeom>
          <a:noFill/>
        </p:spPr>
        <p:txBody>
          <a:bodyPr wrap="square">
            <a:spAutoFit/>
          </a:bodyPr>
          <a:lstStyle/>
          <a:p>
            <a:pPr marL="228600">
              <a:lnSpc>
                <a:spcPct val="115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For Training data set: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41" name="Table 40">
            <a:extLst>
              <a:ext uri="{FF2B5EF4-FFF2-40B4-BE49-F238E27FC236}">
                <a16:creationId xmlns:a16="http://schemas.microsoft.com/office/drawing/2014/main" id="{15F7A715-FFE2-8075-0EC3-FD205351F39A}"/>
              </a:ext>
            </a:extLst>
          </p:cNvPr>
          <p:cNvGraphicFramePr>
            <a:graphicFrameLocks noGrp="1"/>
          </p:cNvGraphicFramePr>
          <p:nvPr>
            <p:extLst>
              <p:ext uri="{D42A27DB-BD31-4B8C-83A1-F6EECF244321}">
                <p14:modId xmlns:p14="http://schemas.microsoft.com/office/powerpoint/2010/main" val="3644903940"/>
              </p:ext>
            </p:extLst>
          </p:nvPr>
        </p:nvGraphicFramePr>
        <p:xfrm>
          <a:off x="533400" y="6512877"/>
          <a:ext cx="8029964" cy="1004086"/>
        </p:xfrm>
        <a:graphic>
          <a:graphicData uri="http://schemas.openxmlformats.org/drawingml/2006/table">
            <a:tbl>
              <a:tblPr firstRow="1" firstCol="1" bandRow="1">
                <a:tableStyleId>{5C22544A-7EE6-4342-B048-85BDC9FD1C3A}</a:tableStyleId>
              </a:tblPr>
              <a:tblGrid>
                <a:gridCol w="2676358">
                  <a:extLst>
                    <a:ext uri="{9D8B030D-6E8A-4147-A177-3AD203B41FA5}">
                      <a16:colId xmlns:a16="http://schemas.microsoft.com/office/drawing/2014/main" val="3145925370"/>
                    </a:ext>
                  </a:extLst>
                </a:gridCol>
                <a:gridCol w="2676358">
                  <a:extLst>
                    <a:ext uri="{9D8B030D-6E8A-4147-A177-3AD203B41FA5}">
                      <a16:colId xmlns:a16="http://schemas.microsoft.com/office/drawing/2014/main" val="1263295531"/>
                    </a:ext>
                  </a:extLst>
                </a:gridCol>
                <a:gridCol w="2677248">
                  <a:extLst>
                    <a:ext uri="{9D8B030D-6E8A-4147-A177-3AD203B41FA5}">
                      <a16:colId xmlns:a16="http://schemas.microsoft.com/office/drawing/2014/main" val="137291182"/>
                    </a:ext>
                  </a:extLst>
                </a:gridCol>
              </a:tblGrid>
              <a:tr h="502043">
                <a:tc>
                  <a:txBody>
                    <a:bodyPr/>
                    <a:lstStyle/>
                    <a:p>
                      <a:pPr marL="457200">
                        <a:lnSpc>
                          <a:spcPct val="115000"/>
                        </a:lnSpc>
                      </a:pPr>
                      <a:r>
                        <a:rPr lang="en-IN" sz="1200" kern="100">
                          <a:effectLst/>
                        </a:rPr>
                        <a:t>Mean squared error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pPr>
                      <a:r>
                        <a:rPr lang="en-IN" sz="1200" kern="100">
                          <a:effectLst/>
                        </a:rPr>
                        <a:t>Root Mean squared error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spcAft>
                          <a:spcPts val="800"/>
                        </a:spcAft>
                      </a:pPr>
                      <a:r>
                        <a:rPr lang="en-IN" sz="1200" kern="100" dirty="0">
                          <a:effectLst/>
                        </a:rPr>
                        <a:t>R2_score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0762699"/>
                  </a:ext>
                </a:extLst>
              </a:tr>
              <a:tr h="502043">
                <a:tc>
                  <a:txBody>
                    <a:bodyPr/>
                    <a:lstStyle/>
                    <a:p>
                      <a:pPr marL="457200">
                        <a:lnSpc>
                          <a:spcPct val="115000"/>
                        </a:lnSpc>
                      </a:pPr>
                      <a:r>
                        <a:rPr lang="en-IN" sz="1200" kern="100" dirty="0">
                          <a:effectLst/>
                        </a:rPr>
                        <a:t>1.3116</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pPr>
                      <a:r>
                        <a:rPr lang="en-IN" sz="1200" kern="100">
                          <a:effectLst/>
                        </a:rPr>
                        <a:t>1.1452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spcAft>
                          <a:spcPts val="800"/>
                        </a:spcAft>
                      </a:pPr>
                      <a:r>
                        <a:rPr lang="en-IN" sz="1200" kern="100" dirty="0">
                          <a:effectLst/>
                        </a:rPr>
                        <a:t>-0.01654</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22409664"/>
                  </a:ext>
                </a:extLst>
              </a:tr>
            </a:tbl>
          </a:graphicData>
        </a:graphic>
      </p:graphicFrame>
      <p:graphicFrame>
        <p:nvGraphicFramePr>
          <p:cNvPr id="42" name="Table 41">
            <a:extLst>
              <a:ext uri="{FF2B5EF4-FFF2-40B4-BE49-F238E27FC236}">
                <a16:creationId xmlns:a16="http://schemas.microsoft.com/office/drawing/2014/main" id="{FD7491D1-F767-F038-02B3-2D8C011E74C2}"/>
              </a:ext>
            </a:extLst>
          </p:cNvPr>
          <p:cNvGraphicFramePr>
            <a:graphicFrameLocks noGrp="1"/>
          </p:cNvGraphicFramePr>
          <p:nvPr>
            <p:extLst>
              <p:ext uri="{D42A27DB-BD31-4B8C-83A1-F6EECF244321}">
                <p14:modId xmlns:p14="http://schemas.microsoft.com/office/powerpoint/2010/main" val="2179207544"/>
              </p:ext>
            </p:extLst>
          </p:nvPr>
        </p:nvGraphicFramePr>
        <p:xfrm>
          <a:off x="533400" y="7953771"/>
          <a:ext cx="8029964" cy="1004086"/>
        </p:xfrm>
        <a:graphic>
          <a:graphicData uri="http://schemas.openxmlformats.org/drawingml/2006/table">
            <a:tbl>
              <a:tblPr firstRow="1" firstCol="1" bandRow="1">
                <a:tableStyleId>{5C22544A-7EE6-4342-B048-85BDC9FD1C3A}</a:tableStyleId>
              </a:tblPr>
              <a:tblGrid>
                <a:gridCol w="2676358">
                  <a:extLst>
                    <a:ext uri="{9D8B030D-6E8A-4147-A177-3AD203B41FA5}">
                      <a16:colId xmlns:a16="http://schemas.microsoft.com/office/drawing/2014/main" val="1667456211"/>
                    </a:ext>
                  </a:extLst>
                </a:gridCol>
                <a:gridCol w="2676358">
                  <a:extLst>
                    <a:ext uri="{9D8B030D-6E8A-4147-A177-3AD203B41FA5}">
                      <a16:colId xmlns:a16="http://schemas.microsoft.com/office/drawing/2014/main" val="240346079"/>
                    </a:ext>
                  </a:extLst>
                </a:gridCol>
                <a:gridCol w="2677248">
                  <a:extLst>
                    <a:ext uri="{9D8B030D-6E8A-4147-A177-3AD203B41FA5}">
                      <a16:colId xmlns:a16="http://schemas.microsoft.com/office/drawing/2014/main" val="467128895"/>
                    </a:ext>
                  </a:extLst>
                </a:gridCol>
              </a:tblGrid>
              <a:tr h="502043">
                <a:tc>
                  <a:txBody>
                    <a:bodyPr/>
                    <a:lstStyle/>
                    <a:p>
                      <a:pPr marL="457200">
                        <a:lnSpc>
                          <a:spcPct val="115000"/>
                        </a:lnSpc>
                      </a:pPr>
                      <a:r>
                        <a:rPr lang="en-IN" sz="1200" kern="100">
                          <a:effectLst/>
                        </a:rPr>
                        <a:t>Mean squared error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pPr>
                      <a:r>
                        <a:rPr lang="en-IN" sz="1200" kern="100">
                          <a:effectLst/>
                        </a:rPr>
                        <a:t>Root Mean squared error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spcAft>
                          <a:spcPts val="800"/>
                        </a:spcAft>
                      </a:pPr>
                      <a:r>
                        <a:rPr lang="en-IN" sz="1200" kern="100">
                          <a:effectLst/>
                        </a:rPr>
                        <a:t>R2_score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41787894"/>
                  </a:ext>
                </a:extLst>
              </a:tr>
              <a:tr h="502043">
                <a:tc>
                  <a:txBody>
                    <a:bodyPr/>
                    <a:lstStyle/>
                    <a:p>
                      <a:pPr marL="457200">
                        <a:lnSpc>
                          <a:spcPct val="115000"/>
                        </a:lnSpc>
                      </a:pPr>
                      <a:r>
                        <a:rPr lang="en-IN" sz="1200" kern="100" dirty="0">
                          <a:effectLst/>
                        </a:rPr>
                        <a:t>0.89244</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pPr>
                      <a:r>
                        <a:rPr lang="en-IN" sz="1200" kern="100">
                          <a:effectLst/>
                        </a:rPr>
                        <a:t>0.9446</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spcAft>
                          <a:spcPts val="800"/>
                        </a:spcAft>
                      </a:pPr>
                      <a:r>
                        <a:rPr lang="en-IN" sz="1200" kern="100" dirty="0">
                          <a:effectLst/>
                        </a:rPr>
                        <a:t>0.0</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3472271"/>
                  </a:ext>
                </a:extLst>
              </a:tr>
            </a:tbl>
          </a:graphicData>
        </a:graphic>
      </p:graphicFrame>
      <p:graphicFrame>
        <p:nvGraphicFramePr>
          <p:cNvPr id="43" name="Table 42">
            <a:extLst>
              <a:ext uri="{FF2B5EF4-FFF2-40B4-BE49-F238E27FC236}">
                <a16:creationId xmlns:a16="http://schemas.microsoft.com/office/drawing/2014/main" id="{2DBB1D2B-5BB0-DF40-A776-CBD26BD97DF9}"/>
              </a:ext>
            </a:extLst>
          </p:cNvPr>
          <p:cNvGraphicFramePr>
            <a:graphicFrameLocks noGrp="1"/>
          </p:cNvGraphicFramePr>
          <p:nvPr>
            <p:extLst>
              <p:ext uri="{D42A27DB-BD31-4B8C-83A1-F6EECF244321}">
                <p14:modId xmlns:p14="http://schemas.microsoft.com/office/powerpoint/2010/main" val="4061964143"/>
              </p:ext>
            </p:extLst>
          </p:nvPr>
        </p:nvGraphicFramePr>
        <p:xfrm>
          <a:off x="9638869" y="2782798"/>
          <a:ext cx="8029964" cy="1031966"/>
        </p:xfrm>
        <a:graphic>
          <a:graphicData uri="http://schemas.openxmlformats.org/drawingml/2006/table">
            <a:tbl>
              <a:tblPr firstRow="1" firstCol="1" bandRow="1">
                <a:tableStyleId>{5C22544A-7EE6-4342-B048-85BDC9FD1C3A}</a:tableStyleId>
              </a:tblPr>
              <a:tblGrid>
                <a:gridCol w="2676358">
                  <a:extLst>
                    <a:ext uri="{9D8B030D-6E8A-4147-A177-3AD203B41FA5}">
                      <a16:colId xmlns:a16="http://schemas.microsoft.com/office/drawing/2014/main" val="2488583022"/>
                    </a:ext>
                  </a:extLst>
                </a:gridCol>
                <a:gridCol w="2676358">
                  <a:extLst>
                    <a:ext uri="{9D8B030D-6E8A-4147-A177-3AD203B41FA5}">
                      <a16:colId xmlns:a16="http://schemas.microsoft.com/office/drawing/2014/main" val="4214043232"/>
                    </a:ext>
                  </a:extLst>
                </a:gridCol>
                <a:gridCol w="2677248">
                  <a:extLst>
                    <a:ext uri="{9D8B030D-6E8A-4147-A177-3AD203B41FA5}">
                      <a16:colId xmlns:a16="http://schemas.microsoft.com/office/drawing/2014/main" val="1183900725"/>
                    </a:ext>
                  </a:extLst>
                </a:gridCol>
              </a:tblGrid>
              <a:tr h="515983">
                <a:tc>
                  <a:txBody>
                    <a:bodyPr/>
                    <a:lstStyle/>
                    <a:p>
                      <a:pPr marL="457200">
                        <a:lnSpc>
                          <a:spcPct val="115000"/>
                        </a:lnSpc>
                      </a:pPr>
                      <a:r>
                        <a:rPr lang="en-IN" sz="1200" kern="100">
                          <a:effectLst/>
                        </a:rPr>
                        <a:t>Mean squared error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pPr>
                      <a:r>
                        <a:rPr lang="en-IN" sz="1200" kern="100">
                          <a:effectLst/>
                        </a:rPr>
                        <a:t>Root Mean squared error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spcAft>
                          <a:spcPts val="800"/>
                        </a:spcAft>
                      </a:pPr>
                      <a:r>
                        <a:rPr lang="en-IN" sz="1200" kern="100">
                          <a:effectLst/>
                        </a:rPr>
                        <a:t>R2_score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5746799"/>
                  </a:ext>
                </a:extLst>
              </a:tr>
              <a:tr h="515983">
                <a:tc>
                  <a:txBody>
                    <a:bodyPr/>
                    <a:lstStyle/>
                    <a:p>
                      <a:pPr marL="457200">
                        <a:lnSpc>
                          <a:spcPct val="115000"/>
                        </a:lnSpc>
                      </a:pPr>
                      <a:r>
                        <a:rPr lang="en-IN" sz="1200" kern="100">
                          <a:effectLst/>
                        </a:rPr>
                        <a:t>1.1419</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pPr>
                      <a:r>
                        <a:rPr lang="en-IN" sz="1200" kern="100">
                          <a:effectLst/>
                        </a:rPr>
                        <a:t>1.0686</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spcAft>
                          <a:spcPts val="800"/>
                        </a:spcAft>
                      </a:pPr>
                      <a:r>
                        <a:rPr lang="en-IN" sz="1200" kern="100" dirty="0">
                          <a:effectLst/>
                        </a:rPr>
                        <a:t>0.1149</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1117105"/>
                  </a:ext>
                </a:extLst>
              </a:tr>
            </a:tbl>
          </a:graphicData>
        </a:graphic>
      </p:graphicFrame>
      <p:graphicFrame>
        <p:nvGraphicFramePr>
          <p:cNvPr id="44" name="Table 43">
            <a:extLst>
              <a:ext uri="{FF2B5EF4-FFF2-40B4-BE49-F238E27FC236}">
                <a16:creationId xmlns:a16="http://schemas.microsoft.com/office/drawing/2014/main" id="{D15C715E-00F1-1984-3B52-C87CAE27C461}"/>
              </a:ext>
            </a:extLst>
          </p:cNvPr>
          <p:cNvGraphicFramePr>
            <a:graphicFrameLocks noGrp="1"/>
          </p:cNvGraphicFramePr>
          <p:nvPr>
            <p:extLst>
              <p:ext uri="{D42A27DB-BD31-4B8C-83A1-F6EECF244321}">
                <p14:modId xmlns:p14="http://schemas.microsoft.com/office/powerpoint/2010/main" val="2429115660"/>
              </p:ext>
            </p:extLst>
          </p:nvPr>
        </p:nvGraphicFramePr>
        <p:xfrm>
          <a:off x="9627983" y="4257163"/>
          <a:ext cx="8029964" cy="1031966"/>
        </p:xfrm>
        <a:graphic>
          <a:graphicData uri="http://schemas.openxmlformats.org/drawingml/2006/table">
            <a:tbl>
              <a:tblPr firstRow="1" firstCol="1" bandRow="1">
                <a:tableStyleId>{5C22544A-7EE6-4342-B048-85BDC9FD1C3A}</a:tableStyleId>
              </a:tblPr>
              <a:tblGrid>
                <a:gridCol w="2676358">
                  <a:extLst>
                    <a:ext uri="{9D8B030D-6E8A-4147-A177-3AD203B41FA5}">
                      <a16:colId xmlns:a16="http://schemas.microsoft.com/office/drawing/2014/main" val="522204210"/>
                    </a:ext>
                  </a:extLst>
                </a:gridCol>
                <a:gridCol w="2676358">
                  <a:extLst>
                    <a:ext uri="{9D8B030D-6E8A-4147-A177-3AD203B41FA5}">
                      <a16:colId xmlns:a16="http://schemas.microsoft.com/office/drawing/2014/main" val="3741714555"/>
                    </a:ext>
                  </a:extLst>
                </a:gridCol>
                <a:gridCol w="2677248">
                  <a:extLst>
                    <a:ext uri="{9D8B030D-6E8A-4147-A177-3AD203B41FA5}">
                      <a16:colId xmlns:a16="http://schemas.microsoft.com/office/drawing/2014/main" val="496660868"/>
                    </a:ext>
                  </a:extLst>
                </a:gridCol>
              </a:tblGrid>
              <a:tr h="515983">
                <a:tc>
                  <a:txBody>
                    <a:bodyPr/>
                    <a:lstStyle/>
                    <a:p>
                      <a:pPr marL="457200">
                        <a:lnSpc>
                          <a:spcPct val="115000"/>
                        </a:lnSpc>
                      </a:pPr>
                      <a:r>
                        <a:rPr lang="en-IN" sz="1200" kern="100">
                          <a:effectLst/>
                        </a:rPr>
                        <a:t>Mean squared error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pPr>
                      <a:r>
                        <a:rPr lang="en-IN" sz="1200" kern="100">
                          <a:effectLst/>
                        </a:rPr>
                        <a:t>Root Mean squared error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spcAft>
                          <a:spcPts val="800"/>
                        </a:spcAft>
                      </a:pPr>
                      <a:r>
                        <a:rPr lang="en-IN" sz="1200" kern="100">
                          <a:effectLst/>
                        </a:rPr>
                        <a:t>R2_score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5308720"/>
                  </a:ext>
                </a:extLst>
              </a:tr>
              <a:tr h="515983">
                <a:tc>
                  <a:txBody>
                    <a:bodyPr/>
                    <a:lstStyle/>
                    <a:p>
                      <a:pPr marL="457200">
                        <a:lnSpc>
                          <a:spcPct val="115000"/>
                        </a:lnSpc>
                      </a:pPr>
                      <a:r>
                        <a:rPr lang="en-IN" sz="1200" kern="100">
                          <a:effectLst/>
                        </a:rPr>
                        <a:t>0.74104</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pPr>
                      <a:r>
                        <a:rPr lang="en-IN" sz="1200" kern="100">
                          <a:effectLst/>
                        </a:rPr>
                        <a:t>0.8608</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spcAft>
                          <a:spcPts val="800"/>
                        </a:spcAft>
                      </a:pPr>
                      <a:r>
                        <a:rPr lang="en-IN" sz="1200" kern="100" dirty="0">
                          <a:effectLst/>
                        </a:rPr>
                        <a:t>0.1696</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43283738"/>
                  </a:ext>
                </a:extLst>
              </a:tr>
            </a:tbl>
          </a:graphicData>
        </a:graphic>
      </p:graphicFrame>
      <p:graphicFrame>
        <p:nvGraphicFramePr>
          <p:cNvPr id="45" name="Table 44">
            <a:extLst>
              <a:ext uri="{FF2B5EF4-FFF2-40B4-BE49-F238E27FC236}">
                <a16:creationId xmlns:a16="http://schemas.microsoft.com/office/drawing/2014/main" id="{495091C9-D251-686F-531F-187483C4D68F}"/>
              </a:ext>
            </a:extLst>
          </p:cNvPr>
          <p:cNvGraphicFramePr>
            <a:graphicFrameLocks noGrp="1"/>
          </p:cNvGraphicFramePr>
          <p:nvPr>
            <p:extLst>
              <p:ext uri="{D42A27DB-BD31-4B8C-83A1-F6EECF244321}">
                <p14:modId xmlns:p14="http://schemas.microsoft.com/office/powerpoint/2010/main" val="1537984211"/>
              </p:ext>
            </p:extLst>
          </p:nvPr>
        </p:nvGraphicFramePr>
        <p:xfrm>
          <a:off x="9627983" y="6605144"/>
          <a:ext cx="8029964" cy="1004086"/>
        </p:xfrm>
        <a:graphic>
          <a:graphicData uri="http://schemas.openxmlformats.org/drawingml/2006/table">
            <a:tbl>
              <a:tblPr firstRow="1" firstCol="1" bandRow="1">
                <a:tableStyleId>{5C22544A-7EE6-4342-B048-85BDC9FD1C3A}</a:tableStyleId>
              </a:tblPr>
              <a:tblGrid>
                <a:gridCol w="2676358">
                  <a:extLst>
                    <a:ext uri="{9D8B030D-6E8A-4147-A177-3AD203B41FA5}">
                      <a16:colId xmlns:a16="http://schemas.microsoft.com/office/drawing/2014/main" val="622639550"/>
                    </a:ext>
                  </a:extLst>
                </a:gridCol>
                <a:gridCol w="2676358">
                  <a:extLst>
                    <a:ext uri="{9D8B030D-6E8A-4147-A177-3AD203B41FA5}">
                      <a16:colId xmlns:a16="http://schemas.microsoft.com/office/drawing/2014/main" val="2822550124"/>
                    </a:ext>
                  </a:extLst>
                </a:gridCol>
                <a:gridCol w="2677248">
                  <a:extLst>
                    <a:ext uri="{9D8B030D-6E8A-4147-A177-3AD203B41FA5}">
                      <a16:colId xmlns:a16="http://schemas.microsoft.com/office/drawing/2014/main" val="320779562"/>
                    </a:ext>
                  </a:extLst>
                </a:gridCol>
              </a:tblGrid>
              <a:tr h="502043">
                <a:tc>
                  <a:txBody>
                    <a:bodyPr/>
                    <a:lstStyle/>
                    <a:p>
                      <a:pPr marL="457200">
                        <a:lnSpc>
                          <a:spcPct val="115000"/>
                        </a:lnSpc>
                      </a:pPr>
                      <a:r>
                        <a:rPr lang="en-IN" sz="1200" kern="100">
                          <a:effectLst/>
                        </a:rPr>
                        <a:t>Mean squared error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pPr>
                      <a:r>
                        <a:rPr lang="en-IN" sz="1200" kern="100" dirty="0">
                          <a:effectLst/>
                        </a:rPr>
                        <a:t>Root Mean squared error</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spcAft>
                          <a:spcPts val="800"/>
                        </a:spcAft>
                      </a:pPr>
                      <a:r>
                        <a:rPr lang="en-IN" sz="1200" kern="100">
                          <a:effectLst/>
                        </a:rPr>
                        <a:t>R2_score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4448014"/>
                  </a:ext>
                </a:extLst>
              </a:tr>
              <a:tr h="502043">
                <a:tc>
                  <a:txBody>
                    <a:bodyPr/>
                    <a:lstStyle/>
                    <a:p>
                      <a:pPr marL="457200">
                        <a:lnSpc>
                          <a:spcPct val="115000"/>
                        </a:lnSpc>
                      </a:pPr>
                      <a:r>
                        <a:rPr lang="en-IN" sz="1200" kern="100">
                          <a:effectLst/>
                        </a:rPr>
                        <a:t>0.1136</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pPr>
                      <a:r>
                        <a:rPr lang="en-IN" sz="1200" kern="100">
                          <a:effectLst/>
                        </a:rPr>
                        <a:t>0.3371</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spcAft>
                          <a:spcPts val="800"/>
                        </a:spcAft>
                      </a:pPr>
                      <a:r>
                        <a:rPr lang="en-IN" sz="1200" kern="100" dirty="0">
                          <a:effectLst/>
                        </a:rPr>
                        <a:t>0.9112</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15898990"/>
                  </a:ext>
                </a:extLst>
              </a:tr>
            </a:tbl>
          </a:graphicData>
        </a:graphic>
      </p:graphicFrame>
      <p:graphicFrame>
        <p:nvGraphicFramePr>
          <p:cNvPr id="46" name="Table 45">
            <a:extLst>
              <a:ext uri="{FF2B5EF4-FFF2-40B4-BE49-F238E27FC236}">
                <a16:creationId xmlns:a16="http://schemas.microsoft.com/office/drawing/2014/main" id="{B561846F-9321-BE7B-1679-55CBD7C97F8C}"/>
              </a:ext>
            </a:extLst>
          </p:cNvPr>
          <p:cNvGraphicFramePr>
            <a:graphicFrameLocks noGrp="1"/>
          </p:cNvGraphicFramePr>
          <p:nvPr>
            <p:extLst>
              <p:ext uri="{D42A27DB-BD31-4B8C-83A1-F6EECF244321}">
                <p14:modId xmlns:p14="http://schemas.microsoft.com/office/powerpoint/2010/main" val="2581097035"/>
              </p:ext>
            </p:extLst>
          </p:nvPr>
        </p:nvGraphicFramePr>
        <p:xfrm>
          <a:off x="9627983" y="8049839"/>
          <a:ext cx="8029964" cy="1004086"/>
        </p:xfrm>
        <a:graphic>
          <a:graphicData uri="http://schemas.openxmlformats.org/drawingml/2006/table">
            <a:tbl>
              <a:tblPr firstRow="1" firstCol="1" bandRow="1">
                <a:tableStyleId>{5C22544A-7EE6-4342-B048-85BDC9FD1C3A}</a:tableStyleId>
              </a:tblPr>
              <a:tblGrid>
                <a:gridCol w="2676358">
                  <a:extLst>
                    <a:ext uri="{9D8B030D-6E8A-4147-A177-3AD203B41FA5}">
                      <a16:colId xmlns:a16="http://schemas.microsoft.com/office/drawing/2014/main" val="3576159107"/>
                    </a:ext>
                  </a:extLst>
                </a:gridCol>
                <a:gridCol w="2676358">
                  <a:extLst>
                    <a:ext uri="{9D8B030D-6E8A-4147-A177-3AD203B41FA5}">
                      <a16:colId xmlns:a16="http://schemas.microsoft.com/office/drawing/2014/main" val="3015354552"/>
                    </a:ext>
                  </a:extLst>
                </a:gridCol>
                <a:gridCol w="2677248">
                  <a:extLst>
                    <a:ext uri="{9D8B030D-6E8A-4147-A177-3AD203B41FA5}">
                      <a16:colId xmlns:a16="http://schemas.microsoft.com/office/drawing/2014/main" val="2289964001"/>
                    </a:ext>
                  </a:extLst>
                </a:gridCol>
              </a:tblGrid>
              <a:tr h="502043">
                <a:tc>
                  <a:txBody>
                    <a:bodyPr/>
                    <a:lstStyle/>
                    <a:p>
                      <a:pPr marL="457200">
                        <a:lnSpc>
                          <a:spcPct val="115000"/>
                        </a:lnSpc>
                      </a:pPr>
                      <a:r>
                        <a:rPr lang="en-IN" sz="1200" kern="100">
                          <a:effectLst/>
                        </a:rPr>
                        <a:t>Mean squared error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pPr>
                      <a:r>
                        <a:rPr lang="en-IN" sz="1200" kern="100">
                          <a:effectLst/>
                        </a:rPr>
                        <a:t>Root Mean squared error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spcAft>
                          <a:spcPts val="800"/>
                        </a:spcAft>
                      </a:pPr>
                      <a:r>
                        <a:rPr lang="en-IN" sz="1200" kern="100">
                          <a:effectLst/>
                        </a:rPr>
                        <a:t>R2_score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60295914"/>
                  </a:ext>
                </a:extLst>
              </a:tr>
              <a:tr h="502043">
                <a:tc>
                  <a:txBody>
                    <a:bodyPr/>
                    <a:lstStyle/>
                    <a:p>
                      <a:pPr marL="457200">
                        <a:lnSpc>
                          <a:spcPct val="115000"/>
                        </a:lnSpc>
                        <a:spcAft>
                          <a:spcPts val="800"/>
                        </a:spcAft>
                      </a:pPr>
                      <a:r>
                        <a:rPr lang="en-IN" sz="1200" kern="100">
                          <a:effectLst/>
                        </a:rPr>
                        <a:t>7.11306 e-12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a:effectLst/>
                        </a:rPr>
                        <a:t>2.6703e-06</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15000"/>
                        </a:lnSpc>
                        <a:spcAft>
                          <a:spcPts val="800"/>
                        </a:spcAft>
                      </a:pPr>
                      <a:r>
                        <a:rPr lang="en-IN" sz="1200" kern="100" dirty="0">
                          <a:effectLst/>
                        </a:rPr>
                        <a:t>0.9999</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9523200"/>
                  </a:ext>
                </a:extLst>
              </a:tr>
            </a:tbl>
          </a:graphicData>
        </a:graphic>
      </p:graphicFrame>
      <p:sp>
        <p:nvSpPr>
          <p:cNvPr id="6" name="TextBox 14">
            <a:extLst>
              <a:ext uri="{FF2B5EF4-FFF2-40B4-BE49-F238E27FC236}">
                <a16:creationId xmlns:a16="http://schemas.microsoft.com/office/drawing/2014/main" id="{99098CBC-7CDB-2705-7370-41960ED83739}"/>
              </a:ext>
            </a:extLst>
          </p:cNvPr>
          <p:cNvSpPr txBox="1"/>
          <p:nvPr/>
        </p:nvSpPr>
        <p:spPr>
          <a:xfrm>
            <a:off x="533400" y="1409700"/>
            <a:ext cx="4869911" cy="492443"/>
          </a:xfrm>
          <a:prstGeom prst="rect">
            <a:avLst/>
          </a:prstGeom>
        </p:spPr>
        <p:txBody>
          <a:bodyPr lIns="0" tIns="0" rIns="0" bIns="0" rtlCol="0" anchor="t">
            <a:spAutoFit/>
          </a:bodyPr>
          <a:lstStyle>
            <a:defPPr>
              <a:defRPr lang="en-US"/>
            </a:defPPr>
            <a:lvl1pPr>
              <a:defRPr sz="3200" b="1">
                <a:solidFill>
                  <a:srgbClr val="3E67C8"/>
                </a:solidFill>
              </a:defRPr>
            </a:lvl1pPr>
          </a:lstStyle>
          <a:p>
            <a:pPr marL="514350" indent="-514350">
              <a:buFont typeface="+mj-lt"/>
              <a:buAutoNum type="arabicPeriod"/>
            </a:pPr>
            <a:r>
              <a:rPr lang="en-US" dirty="0"/>
              <a:t>C</a:t>
            </a:r>
            <a:r>
              <a:rPr lang="en-IN" dirty="0" err="1"/>
              <a:t>orrelation</a:t>
            </a:r>
            <a:r>
              <a:rPr lang="en-IN" dirty="0"/>
              <a:t> Analysis:</a:t>
            </a:r>
          </a:p>
        </p:txBody>
      </p:sp>
    </p:spTree>
    <p:extLst>
      <p:ext uri="{BB962C8B-B14F-4D97-AF65-F5344CB8AC3E}">
        <p14:creationId xmlns:p14="http://schemas.microsoft.com/office/powerpoint/2010/main" val="28769481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273</TotalTime>
  <Words>1356</Words>
  <Application>Microsoft Office PowerPoint</Application>
  <PresentationFormat>Custom</PresentationFormat>
  <Paragraphs>258</Paragraphs>
  <Slides>14</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Aptos</vt:lpstr>
      <vt:lpstr>Handelson Four</vt:lpstr>
      <vt:lpstr>Montserrat Ultra-Bold</vt:lpstr>
      <vt:lpstr>Bahnschrift Light SemiCondensed</vt:lpstr>
      <vt:lpstr>Times New Roman</vt:lpstr>
      <vt:lpstr>Century</vt:lpstr>
      <vt:lpstr>Calibri</vt:lpstr>
      <vt:lpstr>Arial</vt:lpstr>
      <vt:lpstr>TT Hoves Bold</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Evolution and Natural Selection Education Presentation in 0 Hand Drawn Lightly Textured Style</dc:title>
  <cp:lastModifiedBy>Ronald Chettiar</cp:lastModifiedBy>
  <cp:revision>6</cp:revision>
  <dcterms:created xsi:type="dcterms:W3CDTF">2006-08-16T00:00:00Z</dcterms:created>
  <dcterms:modified xsi:type="dcterms:W3CDTF">2025-01-12T14:29:21Z</dcterms:modified>
  <dc:identifier>DAGb0giLT3s</dc:identifier>
</cp:coreProperties>
</file>